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10000"/>
      </a:lnSpc>
      <a:spcBef>
        <a:spcPts val="500"/>
      </a:spcBef>
      <a:spcAft>
        <a:spcPts val="0"/>
      </a:spcAft>
      <a:buClrTx/>
      <a:buSzTx/>
      <a:buFontTx/>
      <a:buNone/>
      <a:tabLst/>
      <a:defRPr kumimoji="0" sz="2400" b="0" i="0" u="none" strike="noStrike" cap="none" spc="40" normalizeH="0" baseline="0">
        <a:ln>
          <a:noFill/>
        </a:ln>
        <a:solidFill>
          <a:srgbClr val="000000"/>
        </a:solidFill>
        <a:effectLst/>
        <a:uFillTx/>
        <a:latin typeface="Serifa Std 55 Roman"/>
        <a:ea typeface="Serifa Std 55 Roman"/>
        <a:cs typeface="Serifa Std 55 Roman"/>
        <a:sym typeface="Serifa Std 55 Roman"/>
      </a:defRPr>
    </a:lvl1pPr>
    <a:lvl2pPr marL="0" marR="0" indent="228600" algn="l" defTabSz="457200" rtl="0" fontAlgn="auto" latinLnBrk="0" hangingPunct="0">
      <a:lnSpc>
        <a:spcPct val="110000"/>
      </a:lnSpc>
      <a:spcBef>
        <a:spcPts val="500"/>
      </a:spcBef>
      <a:spcAft>
        <a:spcPts val="0"/>
      </a:spcAft>
      <a:buClrTx/>
      <a:buSzTx/>
      <a:buFontTx/>
      <a:buNone/>
      <a:tabLst/>
      <a:defRPr kumimoji="0" sz="2400" b="0" i="0" u="none" strike="noStrike" cap="none" spc="40" normalizeH="0" baseline="0">
        <a:ln>
          <a:noFill/>
        </a:ln>
        <a:solidFill>
          <a:srgbClr val="000000"/>
        </a:solidFill>
        <a:effectLst/>
        <a:uFillTx/>
        <a:latin typeface="Serifa Std 55 Roman"/>
        <a:ea typeface="Serifa Std 55 Roman"/>
        <a:cs typeface="Serifa Std 55 Roman"/>
        <a:sym typeface="Serifa Std 55 Roman"/>
      </a:defRPr>
    </a:lvl2pPr>
    <a:lvl3pPr marL="0" marR="0" indent="457200" algn="l" defTabSz="457200" rtl="0" fontAlgn="auto" latinLnBrk="0" hangingPunct="0">
      <a:lnSpc>
        <a:spcPct val="110000"/>
      </a:lnSpc>
      <a:spcBef>
        <a:spcPts val="500"/>
      </a:spcBef>
      <a:spcAft>
        <a:spcPts val="0"/>
      </a:spcAft>
      <a:buClrTx/>
      <a:buSzTx/>
      <a:buFontTx/>
      <a:buNone/>
      <a:tabLst/>
      <a:defRPr kumimoji="0" sz="2400" b="0" i="0" u="none" strike="noStrike" cap="none" spc="40" normalizeH="0" baseline="0">
        <a:ln>
          <a:noFill/>
        </a:ln>
        <a:solidFill>
          <a:srgbClr val="000000"/>
        </a:solidFill>
        <a:effectLst/>
        <a:uFillTx/>
        <a:latin typeface="Serifa Std 55 Roman"/>
        <a:ea typeface="Serifa Std 55 Roman"/>
        <a:cs typeface="Serifa Std 55 Roman"/>
        <a:sym typeface="Serifa Std 55 Roman"/>
      </a:defRPr>
    </a:lvl3pPr>
    <a:lvl4pPr marL="0" marR="0" indent="685800" algn="l" defTabSz="457200" rtl="0" fontAlgn="auto" latinLnBrk="0" hangingPunct="0">
      <a:lnSpc>
        <a:spcPct val="110000"/>
      </a:lnSpc>
      <a:spcBef>
        <a:spcPts val="500"/>
      </a:spcBef>
      <a:spcAft>
        <a:spcPts val="0"/>
      </a:spcAft>
      <a:buClrTx/>
      <a:buSzTx/>
      <a:buFontTx/>
      <a:buNone/>
      <a:tabLst/>
      <a:defRPr kumimoji="0" sz="2400" b="0" i="0" u="none" strike="noStrike" cap="none" spc="40" normalizeH="0" baseline="0">
        <a:ln>
          <a:noFill/>
        </a:ln>
        <a:solidFill>
          <a:srgbClr val="000000"/>
        </a:solidFill>
        <a:effectLst/>
        <a:uFillTx/>
        <a:latin typeface="Serifa Std 55 Roman"/>
        <a:ea typeface="Serifa Std 55 Roman"/>
        <a:cs typeface="Serifa Std 55 Roman"/>
        <a:sym typeface="Serifa Std 55 Roman"/>
      </a:defRPr>
    </a:lvl4pPr>
    <a:lvl5pPr marL="0" marR="0" indent="914400" algn="l" defTabSz="457200" rtl="0" fontAlgn="auto" latinLnBrk="0" hangingPunct="0">
      <a:lnSpc>
        <a:spcPct val="110000"/>
      </a:lnSpc>
      <a:spcBef>
        <a:spcPts val="500"/>
      </a:spcBef>
      <a:spcAft>
        <a:spcPts val="0"/>
      </a:spcAft>
      <a:buClrTx/>
      <a:buSzTx/>
      <a:buFontTx/>
      <a:buNone/>
      <a:tabLst/>
      <a:defRPr kumimoji="0" sz="2400" b="0" i="0" u="none" strike="noStrike" cap="none" spc="40" normalizeH="0" baseline="0">
        <a:ln>
          <a:noFill/>
        </a:ln>
        <a:solidFill>
          <a:srgbClr val="000000"/>
        </a:solidFill>
        <a:effectLst/>
        <a:uFillTx/>
        <a:latin typeface="Serifa Std 55 Roman"/>
        <a:ea typeface="Serifa Std 55 Roman"/>
        <a:cs typeface="Serifa Std 55 Roman"/>
        <a:sym typeface="Serifa Std 55 Roman"/>
      </a:defRPr>
    </a:lvl5pPr>
    <a:lvl6pPr marL="0" marR="0" indent="1143000" algn="l" defTabSz="457200" rtl="0" fontAlgn="auto" latinLnBrk="0" hangingPunct="0">
      <a:lnSpc>
        <a:spcPct val="110000"/>
      </a:lnSpc>
      <a:spcBef>
        <a:spcPts val="500"/>
      </a:spcBef>
      <a:spcAft>
        <a:spcPts val="0"/>
      </a:spcAft>
      <a:buClrTx/>
      <a:buSzTx/>
      <a:buFontTx/>
      <a:buNone/>
      <a:tabLst/>
      <a:defRPr kumimoji="0" sz="2400" b="0" i="0" u="none" strike="noStrike" cap="none" spc="40" normalizeH="0" baseline="0">
        <a:ln>
          <a:noFill/>
        </a:ln>
        <a:solidFill>
          <a:srgbClr val="000000"/>
        </a:solidFill>
        <a:effectLst/>
        <a:uFillTx/>
        <a:latin typeface="Serifa Std 55 Roman"/>
        <a:ea typeface="Serifa Std 55 Roman"/>
        <a:cs typeface="Serifa Std 55 Roman"/>
        <a:sym typeface="Serifa Std 55 Roman"/>
      </a:defRPr>
    </a:lvl6pPr>
    <a:lvl7pPr marL="0" marR="0" indent="1371600" algn="l" defTabSz="457200" rtl="0" fontAlgn="auto" latinLnBrk="0" hangingPunct="0">
      <a:lnSpc>
        <a:spcPct val="110000"/>
      </a:lnSpc>
      <a:spcBef>
        <a:spcPts val="500"/>
      </a:spcBef>
      <a:spcAft>
        <a:spcPts val="0"/>
      </a:spcAft>
      <a:buClrTx/>
      <a:buSzTx/>
      <a:buFontTx/>
      <a:buNone/>
      <a:tabLst/>
      <a:defRPr kumimoji="0" sz="2400" b="0" i="0" u="none" strike="noStrike" cap="none" spc="40" normalizeH="0" baseline="0">
        <a:ln>
          <a:noFill/>
        </a:ln>
        <a:solidFill>
          <a:srgbClr val="000000"/>
        </a:solidFill>
        <a:effectLst/>
        <a:uFillTx/>
        <a:latin typeface="Serifa Std 55 Roman"/>
        <a:ea typeface="Serifa Std 55 Roman"/>
        <a:cs typeface="Serifa Std 55 Roman"/>
        <a:sym typeface="Serifa Std 55 Roman"/>
      </a:defRPr>
    </a:lvl7pPr>
    <a:lvl8pPr marL="0" marR="0" indent="1600200" algn="l" defTabSz="457200" rtl="0" fontAlgn="auto" latinLnBrk="0" hangingPunct="0">
      <a:lnSpc>
        <a:spcPct val="110000"/>
      </a:lnSpc>
      <a:spcBef>
        <a:spcPts val="500"/>
      </a:spcBef>
      <a:spcAft>
        <a:spcPts val="0"/>
      </a:spcAft>
      <a:buClrTx/>
      <a:buSzTx/>
      <a:buFontTx/>
      <a:buNone/>
      <a:tabLst/>
      <a:defRPr kumimoji="0" sz="2400" b="0" i="0" u="none" strike="noStrike" cap="none" spc="40" normalizeH="0" baseline="0">
        <a:ln>
          <a:noFill/>
        </a:ln>
        <a:solidFill>
          <a:srgbClr val="000000"/>
        </a:solidFill>
        <a:effectLst/>
        <a:uFillTx/>
        <a:latin typeface="Serifa Std 55 Roman"/>
        <a:ea typeface="Serifa Std 55 Roman"/>
        <a:cs typeface="Serifa Std 55 Roman"/>
        <a:sym typeface="Serifa Std 55 Roman"/>
      </a:defRPr>
    </a:lvl8pPr>
    <a:lvl9pPr marL="0" marR="0" indent="1828800" algn="l" defTabSz="457200" rtl="0" fontAlgn="auto" latinLnBrk="0" hangingPunct="0">
      <a:lnSpc>
        <a:spcPct val="110000"/>
      </a:lnSpc>
      <a:spcBef>
        <a:spcPts val="500"/>
      </a:spcBef>
      <a:spcAft>
        <a:spcPts val="0"/>
      </a:spcAft>
      <a:buClrTx/>
      <a:buSzTx/>
      <a:buFontTx/>
      <a:buNone/>
      <a:tabLst/>
      <a:defRPr kumimoji="0" sz="2400" b="0" i="0" u="none" strike="noStrike" cap="none" spc="40" normalizeH="0" baseline="0">
        <a:ln>
          <a:noFill/>
        </a:ln>
        <a:solidFill>
          <a:srgbClr val="000000"/>
        </a:solidFill>
        <a:effectLst/>
        <a:uFillTx/>
        <a:latin typeface="Serifa Std 55 Roman"/>
        <a:ea typeface="Serifa Std 55 Roman"/>
        <a:cs typeface="Serifa Std 55 Roman"/>
        <a:sym typeface="Serifa Std 55 Roman"/>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0" d="100"/>
          <a:sy n="60" d="100"/>
        </p:scale>
        <p:origin x="-456" y="-128"/>
      </p:cViewPr>
      <p:guideLst>
        <p:guide orient="horz" pos="4320"/>
        <p:guide pos="76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Shape 25"/>
          <p:cNvSpPr>
            <a:spLocks noGrp="1" noRot="1" noChangeAspect="1"/>
          </p:cNvSpPr>
          <p:nvPr>
            <p:ph type="sldImg"/>
          </p:nvPr>
        </p:nvSpPr>
        <p:spPr>
          <a:xfrm>
            <a:off x="1143000" y="685800"/>
            <a:ext cx="4572000" cy="3429000"/>
          </a:xfrm>
          <a:prstGeom prst="rect">
            <a:avLst/>
          </a:prstGeom>
        </p:spPr>
        <p:txBody>
          <a:bodyPr/>
          <a:lstStyle/>
          <a:p>
            <a:endParaRPr/>
          </a:p>
        </p:txBody>
      </p:sp>
      <p:sp>
        <p:nvSpPr>
          <p:cNvPr id="26" name="Shape 2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85524140"/>
      </p:ext>
    </p:extLst>
  </p:cSld>
  <p:clrMap bg1="lt1" tx1="dk1" bg2="lt2" tx2="dk2" accent1="accent1" accent2="accent2" accent3="accent3" accent4="accent4" accent5="accent5" accent6="accent6" hlink="hlink" folHlink="folHlink"/>
  <p:notesStyle>
    <a:lvl1pPr defTabSz="457200" latinLnBrk="0">
      <a:lnSpc>
        <a:spcPct val="117999"/>
      </a:lnSpc>
      <a:defRPr sz="3000">
        <a:latin typeface="Helvetica Neue"/>
        <a:ea typeface="Helvetica Neue"/>
        <a:cs typeface="Helvetica Neue"/>
        <a:sym typeface="Helvetica Neue"/>
      </a:defRPr>
    </a:lvl1pPr>
    <a:lvl2pPr indent="228600" defTabSz="457200" latinLnBrk="0">
      <a:lnSpc>
        <a:spcPct val="117999"/>
      </a:lnSpc>
      <a:defRPr sz="3000">
        <a:latin typeface="Helvetica Neue"/>
        <a:ea typeface="Helvetica Neue"/>
        <a:cs typeface="Helvetica Neue"/>
        <a:sym typeface="Helvetica Neue"/>
      </a:defRPr>
    </a:lvl2pPr>
    <a:lvl3pPr indent="457200" defTabSz="457200" latinLnBrk="0">
      <a:lnSpc>
        <a:spcPct val="117999"/>
      </a:lnSpc>
      <a:defRPr sz="3000">
        <a:latin typeface="Helvetica Neue"/>
        <a:ea typeface="Helvetica Neue"/>
        <a:cs typeface="Helvetica Neue"/>
        <a:sym typeface="Helvetica Neue"/>
      </a:defRPr>
    </a:lvl3pPr>
    <a:lvl4pPr indent="685800" defTabSz="457200" latinLnBrk="0">
      <a:lnSpc>
        <a:spcPct val="117999"/>
      </a:lnSpc>
      <a:defRPr sz="3000">
        <a:latin typeface="Helvetica Neue"/>
        <a:ea typeface="Helvetica Neue"/>
        <a:cs typeface="Helvetica Neue"/>
        <a:sym typeface="Helvetica Neue"/>
      </a:defRPr>
    </a:lvl4pPr>
    <a:lvl5pPr indent="914400" defTabSz="457200" latinLnBrk="0">
      <a:lnSpc>
        <a:spcPct val="117999"/>
      </a:lnSpc>
      <a:defRPr sz="3000">
        <a:latin typeface="Helvetica Neue"/>
        <a:ea typeface="Helvetica Neue"/>
        <a:cs typeface="Helvetica Neue"/>
        <a:sym typeface="Helvetica Neue"/>
      </a:defRPr>
    </a:lvl5pPr>
    <a:lvl6pPr indent="1143000" defTabSz="457200" latinLnBrk="0">
      <a:lnSpc>
        <a:spcPct val="117999"/>
      </a:lnSpc>
      <a:defRPr sz="3000">
        <a:latin typeface="Helvetica Neue"/>
        <a:ea typeface="Helvetica Neue"/>
        <a:cs typeface="Helvetica Neue"/>
        <a:sym typeface="Helvetica Neue"/>
      </a:defRPr>
    </a:lvl6pPr>
    <a:lvl7pPr indent="1371600" defTabSz="457200" latinLnBrk="0">
      <a:lnSpc>
        <a:spcPct val="117999"/>
      </a:lnSpc>
      <a:defRPr sz="3000">
        <a:latin typeface="Helvetica Neue"/>
        <a:ea typeface="Helvetica Neue"/>
        <a:cs typeface="Helvetica Neue"/>
        <a:sym typeface="Helvetica Neue"/>
      </a:defRPr>
    </a:lvl7pPr>
    <a:lvl8pPr indent="1600200" defTabSz="457200" latinLnBrk="0">
      <a:lnSpc>
        <a:spcPct val="117999"/>
      </a:lnSpc>
      <a:defRPr sz="3000">
        <a:latin typeface="Helvetica Neue"/>
        <a:ea typeface="Helvetica Neue"/>
        <a:cs typeface="Helvetica Neue"/>
        <a:sym typeface="Helvetica Neue"/>
      </a:defRPr>
    </a:lvl8pPr>
    <a:lvl9pPr indent="1828800" defTabSz="457200" latinLnBrk="0">
      <a:lnSpc>
        <a:spcPct val="117999"/>
      </a:lnSpc>
      <a:defRPr sz="30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over">
    <p:bg>
      <p:bgPr>
        <a:solidFill>
          <a:srgbClr val="00ADF0"/>
        </a:solidFill>
        <a:effectLst/>
      </p:bgPr>
    </p:bg>
    <p:spTree>
      <p:nvGrpSpPr>
        <p:cNvPr id="1" name=""/>
        <p:cNvGrpSpPr/>
        <p:nvPr/>
      </p:nvGrpSpPr>
      <p:grpSpPr>
        <a:xfrm>
          <a:off x="0" y="0"/>
          <a:ext cx="0" cy="0"/>
          <a:chOff x="0" y="0"/>
          <a:chExt cx="0" cy="0"/>
        </a:xfrm>
      </p:grpSpPr>
      <p:pic>
        <p:nvPicPr>
          <p:cNvPr id="11" name="pasted-image.pdf"/>
          <p:cNvPicPr>
            <a:picLocks noChangeAspect="1"/>
          </p:cNvPicPr>
          <p:nvPr/>
        </p:nvPicPr>
        <p:blipFill>
          <a:blip r:embed="rId2">
            <a:extLst/>
          </a:blip>
          <a:stretch>
            <a:fillRect/>
          </a:stretch>
        </p:blipFill>
        <p:spPr>
          <a:xfrm>
            <a:off x="909450" y="10849296"/>
            <a:ext cx="6167629" cy="1971033"/>
          </a:xfrm>
          <a:prstGeom prst="rect">
            <a:avLst/>
          </a:prstGeom>
          <a:ln w="12700">
            <a:miter lim="400000"/>
          </a:ln>
        </p:spPr>
      </p:pic>
      <p:sp>
        <p:nvSpPr>
          <p:cNvPr id="12" name="Shape 1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lide">
    <p:spTree>
      <p:nvGrpSpPr>
        <p:cNvPr id="1" name=""/>
        <p:cNvGrpSpPr/>
        <p:nvPr/>
      </p:nvGrpSpPr>
      <p:grpSpPr>
        <a:xfrm>
          <a:off x="0" y="0"/>
          <a:ext cx="0" cy="0"/>
          <a:chOff x="0" y="0"/>
          <a:chExt cx="0" cy="0"/>
        </a:xfrm>
      </p:grpSpPr>
      <p:sp>
        <p:nvSpPr>
          <p:cNvPr id="19" name="Shape 1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Title Text</a:t>
            </a:r>
          </a:p>
        </p:txBody>
      </p:sp>
      <p:sp>
        <p:nvSpPr>
          <p:cNvPr id="3" name="Shape 3"/>
          <p:cNvSpPr>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lgn="ctr" defTabSz="584200">
              <a:lnSpc>
                <a:spcPct val="100000"/>
              </a:lnSpc>
              <a:spcBef>
                <a:spcPts val="0"/>
              </a:spcBef>
              <a:defRPr spc="0">
                <a:latin typeface="Helvetica Light"/>
                <a:ea typeface="Helvetica Light"/>
                <a:cs typeface="Helvetica Light"/>
                <a:sym typeface="Helvetica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xmlns:p14="http://schemas.microsoft.com/office/powerpoint/2010/main" spd="med"/>
  <p:txStyles>
    <p:titleStyle>
      <a:lvl1pPr marL="0" marR="0" indent="0" algn="l" defTabSz="457200" rtl="0" latinLnBrk="0">
        <a:lnSpc>
          <a:spcPct val="8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T Haptik Bold"/>
        </a:defRPr>
      </a:lvl1pPr>
      <a:lvl2pPr marL="0" marR="0" indent="228600" algn="l" defTabSz="457200" rtl="0" latinLnBrk="0">
        <a:lnSpc>
          <a:spcPct val="8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T Haptik Bold"/>
        </a:defRPr>
      </a:lvl2pPr>
      <a:lvl3pPr marL="0" marR="0" indent="457200" algn="l" defTabSz="457200" rtl="0" latinLnBrk="0">
        <a:lnSpc>
          <a:spcPct val="8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T Haptik Bold"/>
        </a:defRPr>
      </a:lvl3pPr>
      <a:lvl4pPr marL="0" marR="0" indent="685800" algn="l" defTabSz="457200" rtl="0" latinLnBrk="0">
        <a:lnSpc>
          <a:spcPct val="8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T Haptik Bold"/>
        </a:defRPr>
      </a:lvl4pPr>
      <a:lvl5pPr marL="0" marR="0" indent="914400" algn="l" defTabSz="457200" rtl="0" latinLnBrk="0">
        <a:lnSpc>
          <a:spcPct val="8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T Haptik Bold"/>
        </a:defRPr>
      </a:lvl5pPr>
      <a:lvl6pPr marL="0" marR="0" indent="1143000" algn="l" defTabSz="457200" rtl="0" latinLnBrk="0">
        <a:lnSpc>
          <a:spcPct val="8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T Haptik Bold"/>
        </a:defRPr>
      </a:lvl6pPr>
      <a:lvl7pPr marL="0" marR="0" indent="1371600" algn="l" defTabSz="457200" rtl="0" latinLnBrk="0">
        <a:lnSpc>
          <a:spcPct val="8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T Haptik Bold"/>
        </a:defRPr>
      </a:lvl7pPr>
      <a:lvl8pPr marL="0" marR="0" indent="1600200" algn="l" defTabSz="457200" rtl="0" latinLnBrk="0">
        <a:lnSpc>
          <a:spcPct val="8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T Haptik Bold"/>
        </a:defRPr>
      </a:lvl8pPr>
      <a:lvl9pPr marL="0" marR="0" indent="1828800" algn="l" defTabSz="457200" rtl="0" latinLnBrk="0">
        <a:lnSpc>
          <a:spcPct val="8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T Haptik Bold"/>
        </a:defRPr>
      </a:lvl9pPr>
    </p:titleStyle>
    <p:bodyStyle>
      <a:lvl1pPr marL="296333" marR="0" indent="-296333" algn="l" defTabSz="457200" rtl="0" latinLnBrk="0">
        <a:lnSpc>
          <a:spcPct val="110000"/>
        </a:lnSpc>
        <a:spcBef>
          <a:spcPts val="500"/>
        </a:spcBef>
        <a:spcAft>
          <a:spcPts val="0"/>
        </a:spcAft>
        <a:buClrTx/>
        <a:buSzPct val="75000"/>
        <a:buFontTx/>
        <a:buChar char="•"/>
        <a:tabLst/>
        <a:defRPr sz="2400" b="0" i="0" u="none" strike="noStrike" cap="none" spc="40" baseline="0">
          <a:ln>
            <a:noFill/>
          </a:ln>
          <a:solidFill>
            <a:srgbClr val="000000"/>
          </a:solidFill>
          <a:uFillTx/>
          <a:latin typeface="Serifa Std 55 Roman"/>
          <a:ea typeface="Serifa Std 55 Roman"/>
          <a:cs typeface="Serifa Std 55 Roman"/>
          <a:sym typeface="Serifa Std 55 Roman"/>
        </a:defRPr>
      </a:lvl1pPr>
      <a:lvl2pPr marL="740833" marR="0" indent="-296333" algn="l" defTabSz="457200" rtl="0" latinLnBrk="0">
        <a:lnSpc>
          <a:spcPct val="110000"/>
        </a:lnSpc>
        <a:spcBef>
          <a:spcPts val="500"/>
        </a:spcBef>
        <a:spcAft>
          <a:spcPts val="0"/>
        </a:spcAft>
        <a:buClrTx/>
        <a:buSzPct val="75000"/>
        <a:buFontTx/>
        <a:buChar char="•"/>
        <a:tabLst/>
        <a:defRPr sz="2400" b="0" i="0" u="none" strike="noStrike" cap="none" spc="40" baseline="0">
          <a:ln>
            <a:noFill/>
          </a:ln>
          <a:solidFill>
            <a:srgbClr val="000000"/>
          </a:solidFill>
          <a:uFillTx/>
          <a:latin typeface="Serifa Std 55 Roman"/>
          <a:ea typeface="Serifa Std 55 Roman"/>
          <a:cs typeface="Serifa Std 55 Roman"/>
          <a:sym typeface="Serifa Std 55 Roman"/>
        </a:defRPr>
      </a:lvl2pPr>
      <a:lvl3pPr marL="1185333" marR="0" indent="-296333" algn="l" defTabSz="457200" rtl="0" latinLnBrk="0">
        <a:lnSpc>
          <a:spcPct val="110000"/>
        </a:lnSpc>
        <a:spcBef>
          <a:spcPts val="500"/>
        </a:spcBef>
        <a:spcAft>
          <a:spcPts val="0"/>
        </a:spcAft>
        <a:buClrTx/>
        <a:buSzPct val="75000"/>
        <a:buFontTx/>
        <a:buChar char="•"/>
        <a:tabLst/>
        <a:defRPr sz="2400" b="0" i="0" u="none" strike="noStrike" cap="none" spc="40" baseline="0">
          <a:ln>
            <a:noFill/>
          </a:ln>
          <a:solidFill>
            <a:srgbClr val="000000"/>
          </a:solidFill>
          <a:uFillTx/>
          <a:latin typeface="Serifa Std 55 Roman"/>
          <a:ea typeface="Serifa Std 55 Roman"/>
          <a:cs typeface="Serifa Std 55 Roman"/>
          <a:sym typeface="Serifa Std 55 Roman"/>
        </a:defRPr>
      </a:lvl3pPr>
      <a:lvl4pPr marL="1629833" marR="0" indent="-296333" algn="l" defTabSz="457200" rtl="0" latinLnBrk="0">
        <a:lnSpc>
          <a:spcPct val="110000"/>
        </a:lnSpc>
        <a:spcBef>
          <a:spcPts val="500"/>
        </a:spcBef>
        <a:spcAft>
          <a:spcPts val="0"/>
        </a:spcAft>
        <a:buClrTx/>
        <a:buSzPct val="75000"/>
        <a:buFontTx/>
        <a:buChar char="•"/>
        <a:tabLst/>
        <a:defRPr sz="2400" b="0" i="0" u="none" strike="noStrike" cap="none" spc="40" baseline="0">
          <a:ln>
            <a:noFill/>
          </a:ln>
          <a:solidFill>
            <a:srgbClr val="000000"/>
          </a:solidFill>
          <a:uFillTx/>
          <a:latin typeface="Serifa Std 55 Roman"/>
          <a:ea typeface="Serifa Std 55 Roman"/>
          <a:cs typeface="Serifa Std 55 Roman"/>
          <a:sym typeface="Serifa Std 55 Roman"/>
        </a:defRPr>
      </a:lvl4pPr>
      <a:lvl5pPr marL="2074333" marR="0" indent="-296333" algn="l" defTabSz="457200" rtl="0" latinLnBrk="0">
        <a:lnSpc>
          <a:spcPct val="110000"/>
        </a:lnSpc>
        <a:spcBef>
          <a:spcPts val="500"/>
        </a:spcBef>
        <a:spcAft>
          <a:spcPts val="0"/>
        </a:spcAft>
        <a:buClrTx/>
        <a:buSzPct val="75000"/>
        <a:buFontTx/>
        <a:buChar char="•"/>
        <a:tabLst/>
        <a:defRPr sz="2400" b="0" i="0" u="none" strike="noStrike" cap="none" spc="40" baseline="0">
          <a:ln>
            <a:noFill/>
          </a:ln>
          <a:solidFill>
            <a:srgbClr val="000000"/>
          </a:solidFill>
          <a:uFillTx/>
          <a:latin typeface="Serifa Std 55 Roman"/>
          <a:ea typeface="Serifa Std 55 Roman"/>
          <a:cs typeface="Serifa Std 55 Roman"/>
          <a:sym typeface="Serifa Std 55 Roman"/>
        </a:defRPr>
      </a:lvl5pPr>
      <a:lvl6pPr marL="2518833" marR="0" indent="-296333" algn="l" defTabSz="457200" rtl="0" latinLnBrk="0">
        <a:lnSpc>
          <a:spcPct val="110000"/>
        </a:lnSpc>
        <a:spcBef>
          <a:spcPts val="500"/>
        </a:spcBef>
        <a:spcAft>
          <a:spcPts val="0"/>
        </a:spcAft>
        <a:buClrTx/>
        <a:buSzPct val="75000"/>
        <a:buFontTx/>
        <a:buChar char="•"/>
        <a:tabLst/>
        <a:defRPr sz="2400" b="0" i="0" u="none" strike="noStrike" cap="none" spc="40" baseline="0">
          <a:ln>
            <a:noFill/>
          </a:ln>
          <a:solidFill>
            <a:srgbClr val="000000"/>
          </a:solidFill>
          <a:uFillTx/>
          <a:latin typeface="Serifa Std 55 Roman"/>
          <a:ea typeface="Serifa Std 55 Roman"/>
          <a:cs typeface="Serifa Std 55 Roman"/>
          <a:sym typeface="Serifa Std 55 Roman"/>
        </a:defRPr>
      </a:lvl6pPr>
      <a:lvl7pPr marL="2963333" marR="0" indent="-296333" algn="l" defTabSz="457200" rtl="0" latinLnBrk="0">
        <a:lnSpc>
          <a:spcPct val="110000"/>
        </a:lnSpc>
        <a:spcBef>
          <a:spcPts val="500"/>
        </a:spcBef>
        <a:spcAft>
          <a:spcPts val="0"/>
        </a:spcAft>
        <a:buClrTx/>
        <a:buSzPct val="75000"/>
        <a:buFontTx/>
        <a:buChar char="•"/>
        <a:tabLst/>
        <a:defRPr sz="2400" b="0" i="0" u="none" strike="noStrike" cap="none" spc="40" baseline="0">
          <a:ln>
            <a:noFill/>
          </a:ln>
          <a:solidFill>
            <a:srgbClr val="000000"/>
          </a:solidFill>
          <a:uFillTx/>
          <a:latin typeface="Serifa Std 55 Roman"/>
          <a:ea typeface="Serifa Std 55 Roman"/>
          <a:cs typeface="Serifa Std 55 Roman"/>
          <a:sym typeface="Serifa Std 55 Roman"/>
        </a:defRPr>
      </a:lvl7pPr>
      <a:lvl8pPr marL="3407833" marR="0" indent="-296333" algn="l" defTabSz="457200" rtl="0" latinLnBrk="0">
        <a:lnSpc>
          <a:spcPct val="110000"/>
        </a:lnSpc>
        <a:spcBef>
          <a:spcPts val="500"/>
        </a:spcBef>
        <a:spcAft>
          <a:spcPts val="0"/>
        </a:spcAft>
        <a:buClrTx/>
        <a:buSzPct val="75000"/>
        <a:buFontTx/>
        <a:buChar char="•"/>
        <a:tabLst/>
        <a:defRPr sz="2400" b="0" i="0" u="none" strike="noStrike" cap="none" spc="40" baseline="0">
          <a:ln>
            <a:noFill/>
          </a:ln>
          <a:solidFill>
            <a:srgbClr val="000000"/>
          </a:solidFill>
          <a:uFillTx/>
          <a:latin typeface="Serifa Std 55 Roman"/>
          <a:ea typeface="Serifa Std 55 Roman"/>
          <a:cs typeface="Serifa Std 55 Roman"/>
          <a:sym typeface="Serifa Std 55 Roman"/>
        </a:defRPr>
      </a:lvl8pPr>
      <a:lvl9pPr marL="3852333" marR="0" indent="-296333" algn="l" defTabSz="457200" rtl="0" latinLnBrk="0">
        <a:lnSpc>
          <a:spcPct val="110000"/>
        </a:lnSpc>
        <a:spcBef>
          <a:spcPts val="500"/>
        </a:spcBef>
        <a:spcAft>
          <a:spcPts val="0"/>
        </a:spcAft>
        <a:buClrTx/>
        <a:buSzPct val="75000"/>
        <a:buFontTx/>
        <a:buChar char="•"/>
        <a:tabLst/>
        <a:defRPr sz="2400" b="0" i="0" u="none" strike="noStrike" cap="none" spc="40" baseline="0">
          <a:ln>
            <a:noFill/>
          </a:ln>
          <a:solidFill>
            <a:srgbClr val="000000"/>
          </a:solidFill>
          <a:uFillTx/>
          <a:latin typeface="Serifa Std 55 Roman"/>
          <a:ea typeface="Serifa Std 55 Roman"/>
          <a:cs typeface="Serifa Std 55 Roman"/>
          <a:sym typeface="Serifa Std 55 Roman"/>
        </a:defRPr>
      </a:lvl9pPr>
    </p:bodyStyle>
    <p:otherStyle>
      <a:lvl1pPr marL="0" marR="0" indent="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twitter.com/AIGAdesign" TargetMode="External"/><Relationship Id="rId4" Type="http://schemas.openxmlformats.org/officeDocument/2006/relationships/hyperlink" Target="https://www.instagram.com/aigadesign/" TargetMode="External"/><Relationship Id="rId5" Type="http://schemas.openxmlformats.org/officeDocument/2006/relationships/hyperlink" Target="https://www.facebook.com/AIGAdesign" TargetMode="External"/><Relationship Id="rId6" Type="http://schemas.openxmlformats.org/officeDocument/2006/relationships/hyperlink" Target="https://www.linkedin.com/company/aiga" TargetMode="External"/><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4" Type="http://schemas.openxmlformats.org/officeDocument/2006/relationships/image" Target="../media/image13.gif"/><Relationship Id="rId5" Type="http://schemas.openxmlformats.org/officeDocument/2006/relationships/image" Target="../media/image14.gif"/><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gif"/><Relationship Id="rId1" Type="http://schemas.openxmlformats.org/officeDocument/2006/relationships/slideLayout" Target="../slideLayouts/slideLayout2.xml"/><Relationship Id="rId2" Type="http://schemas.openxmlformats.org/officeDocument/2006/relationships/image" Target="../media/image19.gif"/></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hyperlink" Target="mailto:frank_migliorelli@aiga.org" TargetMode="External"/><Relationship Id="rId11" Type="http://schemas.openxmlformats.org/officeDocument/2006/relationships/hyperlink" Target="mailto:vanessa_crews@aiga.org" TargetMode="External"/><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mailto:frank_migliorelli@aiga.org" TargetMode="External"/><Relationship Id="rId4" Type="http://schemas.openxmlformats.org/officeDocument/2006/relationships/hyperlink" Target="mailto:vanessa_crews@aiga.org" TargetMode="External"/><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hyperlink" Target="http://www.aiga.org/salary-surve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hyperlink" Target="http://designcensus.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hyperlink" Target="http://designcensus.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hyperlink" Target="http://designcensus.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designcensus.org" TargetMode="External"/><Relationship Id="rId4" Type="http://schemas.openxmlformats.org/officeDocument/2006/relationships/hyperlink" Target="mailto:frank_migliorelli@aiga.org" TargetMode="External"/><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28"/>
          <p:cNvSpPr/>
          <p:nvPr/>
        </p:nvSpPr>
        <p:spPr>
          <a:xfrm>
            <a:off x="873732" y="681038"/>
            <a:ext cx="21467044" cy="6070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80000"/>
              </a:lnSpc>
              <a:spcBef>
                <a:spcPts val="0"/>
              </a:spcBef>
              <a:defRPr sz="11600" spc="0">
                <a:latin typeface="+mn-lt"/>
                <a:ea typeface="+mn-ea"/>
                <a:cs typeface="+mn-cs"/>
                <a:sym typeface="GT Haptik Bold"/>
              </a:defRPr>
            </a:pPr>
            <a:r>
              <a:rPr sz="9800" spc="0"/>
              <a:t>AIGA DESIGN CENSUS </a:t>
            </a:r>
            <a:br>
              <a:rPr sz="9800" spc="0"/>
            </a:br>
            <a:r>
              <a:rPr sz="9800" spc="0"/>
              <a:t>in partnership with Google</a:t>
            </a:r>
            <a:r>
              <a:t/>
            </a:r>
            <a:br/>
            <a:endParaRPr/>
          </a:p>
        </p:txBody>
      </p:sp>
      <p:sp>
        <p:nvSpPr>
          <p:cNvPr id="29" name="Shape 29"/>
          <p:cNvSpPr/>
          <p:nvPr/>
        </p:nvSpPr>
        <p:spPr>
          <a:xfrm>
            <a:off x="909450" y="6159500"/>
            <a:ext cx="17898833" cy="139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228600">
              <a:lnSpc>
                <a:spcPct val="120000"/>
              </a:lnSpc>
              <a:spcBef>
                <a:spcPts val="0"/>
              </a:spcBef>
              <a:defRPr sz="4000" spc="-50">
                <a:solidFill>
                  <a:srgbClr val="FFFFFF"/>
                </a:solidFill>
                <a:latin typeface="+mn-lt"/>
                <a:ea typeface="+mn-ea"/>
                <a:cs typeface="+mn-cs"/>
                <a:sym typeface="GT Haptik Bold"/>
              </a:defRPr>
            </a:lvl1pPr>
          </a:lstStyle>
          <a:p>
            <a:pPr>
              <a:defRPr>
                <a:solidFill>
                  <a:srgbClr val="000000"/>
                </a:solidFill>
              </a:defRPr>
            </a:pPr>
            <a:r>
              <a:rPr>
                <a:solidFill>
                  <a:srgbClr val="FFFFFF"/>
                </a:solidFill>
              </a:rPr>
              <a:t>November 2016</a:t>
            </a:r>
          </a:p>
        </p:txBody>
      </p:sp>
      <p:sp>
        <p:nvSpPr>
          <p:cNvPr id="30" name="Shape 30"/>
          <p:cNvSpPr/>
          <p:nvPr/>
        </p:nvSpPr>
        <p:spPr>
          <a:xfrm>
            <a:off x="802830" y="3871912"/>
            <a:ext cx="19578804" cy="1704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nSpc>
                <a:spcPct val="80000"/>
              </a:lnSpc>
              <a:spcBef>
                <a:spcPts val="0"/>
              </a:spcBef>
              <a:defRPr sz="9800" spc="0">
                <a:solidFill>
                  <a:srgbClr val="FFFFFF"/>
                </a:solidFill>
                <a:latin typeface="+mn-lt"/>
                <a:ea typeface="+mn-ea"/>
                <a:cs typeface="+mn-cs"/>
                <a:sym typeface="GT Haptik Bold"/>
              </a:defRPr>
            </a:lvl1pPr>
          </a:lstStyle>
          <a:p>
            <a:pPr>
              <a:defRPr sz="11600" spc="0">
                <a:solidFill>
                  <a:srgbClr val="000000"/>
                </a:solidFill>
              </a:defRPr>
            </a:pPr>
            <a:r>
              <a:rPr sz="9800" spc="0">
                <a:solidFill>
                  <a:srgbClr val="FFFFFF"/>
                </a:solidFill>
              </a:rPr>
              <a:t>Marketing &amp; Communications Kit</a:t>
            </a:r>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p:nvPr/>
        </p:nvSpPr>
        <p:spPr>
          <a:xfrm>
            <a:off x="938783" y="3425754"/>
            <a:ext cx="22812489" cy="1206501"/>
          </a:xfrm>
          <a:prstGeom prst="rect">
            <a:avLst/>
          </a:prstGeom>
          <a:ln w="12700">
            <a:miter lim="400000"/>
          </a:ln>
          <a:extLst>
            <a:ext uri="{C572A759-6A51-4108-AA02-DFA0A04FC94B}">
              <ma14:wrappingTextBoxFlag xmlns:ma14="http://schemas.microsoft.com/office/mac/drawingml/2011/main" val="1"/>
            </a:ext>
          </a:extLst>
        </p:spPr>
        <p:txBody>
          <a:bodyPr lIns="0" tIns="0" rIns="0" bIns="0" numCol="3" spcCol="1140624"/>
          <a:lstStyle/>
          <a:p>
            <a:pPr defTabSz="228600">
              <a:lnSpc>
                <a:spcPct val="150000"/>
              </a:lnSpc>
              <a:spcBef>
                <a:spcPts val="0"/>
              </a:spcBef>
              <a:defRPr sz="3000" spc="-37">
                <a:solidFill>
                  <a:srgbClr val="00AEEE"/>
                </a:solidFill>
                <a:latin typeface="+mn-lt"/>
                <a:ea typeface="+mn-ea"/>
                <a:cs typeface="+mn-cs"/>
                <a:sym typeface="GT Haptik Bold"/>
              </a:defRPr>
            </a:pPr>
            <a:r>
              <a:rPr dirty="0" smtClean="0"/>
              <a:t>Twitter</a:t>
            </a:r>
            <a:r>
              <a:rPr lang="en-US" dirty="0" smtClean="0"/>
              <a:t>	</a:t>
            </a:r>
            <a:endParaRPr dirty="0" smtClean="0"/>
          </a:p>
          <a:p>
            <a:pPr defTabSz="228600">
              <a:lnSpc>
                <a:spcPct val="150000"/>
              </a:lnSpc>
              <a:spcBef>
                <a:spcPts val="0"/>
              </a:spcBef>
              <a:defRPr sz="3000" spc="-37">
                <a:solidFill>
                  <a:srgbClr val="00AEEE"/>
                </a:solidFill>
                <a:latin typeface="+mn-lt"/>
                <a:ea typeface="+mn-ea"/>
                <a:cs typeface="+mn-cs"/>
                <a:sym typeface="GT Haptik Bold"/>
              </a:defRPr>
            </a:pPr>
            <a:r>
              <a:rPr dirty="0" smtClean="0"/>
              <a:t>Facebook</a:t>
            </a:r>
          </a:p>
          <a:p>
            <a:pPr defTabSz="228600">
              <a:lnSpc>
                <a:spcPct val="150000"/>
              </a:lnSpc>
              <a:spcBef>
                <a:spcPts val="0"/>
              </a:spcBef>
              <a:defRPr sz="3000" spc="-37">
                <a:solidFill>
                  <a:srgbClr val="00AEEE"/>
                </a:solidFill>
                <a:latin typeface="+mn-lt"/>
                <a:ea typeface="+mn-ea"/>
                <a:cs typeface="+mn-cs"/>
                <a:sym typeface="GT Haptik Bold"/>
              </a:defRPr>
            </a:pPr>
            <a:r>
              <a:rPr dirty="0" smtClean="0"/>
              <a:t>LinkedIn</a:t>
            </a:r>
            <a:endParaRPr dirty="0"/>
          </a:p>
        </p:txBody>
      </p:sp>
      <p:sp>
        <p:nvSpPr>
          <p:cNvPr id="70" name="Shape 70"/>
          <p:cNvSpPr/>
          <p:nvPr/>
        </p:nvSpPr>
        <p:spPr>
          <a:xfrm>
            <a:off x="903004" y="670321"/>
            <a:ext cx="22112400" cy="2044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00000"/>
              </a:lnSpc>
              <a:spcBef>
                <a:spcPts val="0"/>
              </a:spcBef>
              <a:defRPr sz="6800" spc="-141">
                <a:latin typeface="+mn-lt"/>
                <a:ea typeface="+mn-ea"/>
                <a:cs typeface="+mn-cs"/>
                <a:sym typeface="GT Haptik Bold"/>
              </a:defRPr>
            </a:pPr>
            <a:r>
              <a:t>Marketing &amp; Communications Kit</a:t>
            </a:r>
          </a:p>
          <a:p>
            <a:pPr>
              <a:lnSpc>
                <a:spcPct val="100000"/>
              </a:lnSpc>
              <a:spcBef>
                <a:spcPts val="0"/>
              </a:spcBef>
              <a:defRPr sz="6100" spc="-127">
                <a:solidFill>
                  <a:srgbClr val="772787"/>
                </a:solidFill>
                <a:latin typeface="+mn-lt"/>
                <a:ea typeface="+mn-ea"/>
                <a:cs typeface="+mn-cs"/>
                <a:sym typeface="GT Haptik Bold"/>
              </a:defRPr>
            </a:pPr>
            <a:r>
              <a:t>Social media messages</a:t>
            </a:r>
          </a:p>
        </p:txBody>
      </p:sp>
      <p:pic>
        <p:nvPicPr>
          <p:cNvPr id="71" name="pasted-image.pdf"/>
          <p:cNvPicPr>
            <a:picLocks noChangeAspect="1"/>
          </p:cNvPicPr>
          <p:nvPr/>
        </p:nvPicPr>
        <p:blipFill>
          <a:blip r:embed="rId2">
            <a:extLst/>
          </a:blip>
          <a:stretch>
            <a:fillRect/>
          </a:stretch>
        </p:blipFill>
        <p:spPr>
          <a:xfrm>
            <a:off x="890232" y="11564853"/>
            <a:ext cx="3937001" cy="1258179"/>
          </a:xfrm>
          <a:prstGeom prst="rect">
            <a:avLst/>
          </a:prstGeom>
          <a:ln w="12700">
            <a:miter lim="400000"/>
          </a:ln>
        </p:spPr>
      </p:pic>
      <p:sp>
        <p:nvSpPr>
          <p:cNvPr id="72" name="Shape 72"/>
          <p:cNvSpPr/>
          <p:nvPr/>
        </p:nvSpPr>
        <p:spPr>
          <a:xfrm>
            <a:off x="7865396" y="1976674"/>
            <a:ext cx="7274663" cy="12997630"/>
          </a:xfrm>
          <a:prstGeom prst="rect">
            <a:avLst/>
          </a:prstGeom>
          <a:ln w="12700">
            <a:miter lim="400000"/>
          </a:ln>
          <a:extLst>
            <a:ext uri="{C572A759-6A51-4108-AA02-DFA0A04FC94B}">
              <ma14:wrappingTextBoxFlag xmlns:ma14="http://schemas.microsoft.com/office/mac/drawingml/2011/main" val="1"/>
            </a:ext>
          </a:extLst>
        </p:spPr>
        <p:txBody>
          <a:bodyPr lIns="1041400" tIns="1041400" rIns="1041400" bIns="1041400" anchor="ctr"/>
          <a:lstStyle/>
          <a:p>
            <a:pPr>
              <a:defRPr sz="1800" spc="30"/>
            </a:pPr>
            <a:r>
              <a:t>AIGA wants to understand the state of design + the people who make it: YOU. </a:t>
            </a:r>
          </a:p>
          <a:p>
            <a:pPr>
              <a:defRPr sz="1800" spc="30"/>
            </a:pPr>
            <a:r>
              <a:t>Along with Google Design, AIGA is launching the first-ever Design Census—an open + collaborative resource for understanding the complex economic, social, and cultural factors that shape the design practice today. Free, open to all, and driven by a goal to empower the design community.</a:t>
            </a:r>
          </a:p>
          <a:p>
            <a:pPr>
              <a:defRPr sz="1800" spc="30"/>
            </a:pPr>
            <a:r>
              <a:t>Ready? Click the link + go to the “sign up” tab; you’ll be notified once the survey is open on December 1 + get exciting updates before the launch.</a:t>
            </a:r>
          </a:p>
          <a:p>
            <a:pPr>
              <a:defRPr sz="1800" spc="30"/>
            </a:pPr>
            <a:r>
              <a:t>http://designcensus.org/ #designcensus16</a:t>
            </a:r>
          </a:p>
          <a:p>
            <a:pPr>
              <a:defRPr sz="1800" spc="30"/>
            </a:pPr>
            <a:endParaRPr/>
          </a:p>
          <a:p>
            <a:pPr>
              <a:defRPr sz="1800" spc="30"/>
            </a:pPr>
            <a:r>
              <a:t>AIGA + Google Design are thrilled to announce the inaugural design census. It opens December 1, 2016 and will capture everything from demographics + industry-specific challenges to how much coffee designers drink each day.</a:t>
            </a:r>
          </a:p>
          <a:p>
            <a:pPr>
              <a:defRPr sz="1800" spc="30"/>
            </a:pPr>
            <a:r>
              <a:t>This census is for all designers + it’s free and entirely open source. The more people participate, the more the rich the data will be, so please share this post w/ your design community.</a:t>
            </a:r>
          </a:p>
          <a:p>
            <a:pPr>
              <a:defRPr sz="1800" spc="30"/>
            </a:pPr>
            <a:r>
              <a:t>Sign up: http://designcensus.org #designcensus16</a:t>
            </a:r>
          </a:p>
        </p:txBody>
      </p:sp>
      <p:sp>
        <p:nvSpPr>
          <p:cNvPr id="73" name="Shape 73"/>
          <p:cNvSpPr/>
          <p:nvPr/>
        </p:nvSpPr>
        <p:spPr>
          <a:xfrm>
            <a:off x="-84804" y="2177248"/>
            <a:ext cx="7274663" cy="10256569"/>
          </a:xfrm>
          <a:prstGeom prst="rect">
            <a:avLst/>
          </a:prstGeom>
          <a:ln w="12700">
            <a:miter lim="400000"/>
          </a:ln>
          <a:extLst>
            <a:ext uri="{C572A759-6A51-4108-AA02-DFA0A04FC94B}">
              <ma14:wrappingTextBoxFlag xmlns:ma14="http://schemas.microsoft.com/office/mac/drawingml/2011/main" val="1"/>
            </a:ext>
          </a:extLst>
        </p:spPr>
        <p:txBody>
          <a:bodyPr lIns="1041400" tIns="1041400" rIns="1041400" bIns="1041400" anchor="ctr"/>
          <a:lstStyle/>
          <a:p>
            <a:pPr>
              <a:defRPr sz="1800" spc="30"/>
            </a:pPr>
            <a:r>
              <a:t>Let your voice be heard. designcensus.org launches December 1 #designcensus16</a:t>
            </a:r>
          </a:p>
          <a:p>
            <a:pPr>
              <a:defRPr sz="1800" spc="30"/>
            </a:pPr>
            <a:endParaRPr/>
          </a:p>
          <a:p>
            <a:pPr>
              <a:defRPr sz="1800" spc="30"/>
            </a:pPr>
            <a:r>
              <a:t>Want to shape the future of design? designcensus.org launches December 1 #designcensus16</a:t>
            </a:r>
          </a:p>
          <a:p>
            <a:pPr>
              <a:defRPr sz="1800" spc="30"/>
            </a:pPr>
            <a:endParaRPr/>
          </a:p>
          <a:p>
            <a:pPr>
              <a:defRPr sz="1800" spc="30"/>
            </a:pPr>
            <a:r>
              <a:t>.@AIGAdesign + @GoogleDesign announce the first design census. Sign up: designcensus.org #designcensus16 </a:t>
            </a:r>
          </a:p>
          <a:p>
            <a:pPr>
              <a:defRPr sz="1800" spc="30"/>
            </a:pPr>
            <a:endParaRPr/>
          </a:p>
          <a:p>
            <a:pPr>
              <a:defRPr sz="1800" spc="30"/>
            </a:pPr>
            <a:r>
              <a:t>We want to understand the state of design + the people who make it: YOU. So we're launching #designcensus16 12/1: designcensus.org</a:t>
            </a:r>
          </a:p>
          <a:p>
            <a:pPr>
              <a:defRPr sz="1800" spc="30"/>
            </a:pPr>
            <a:endParaRPr/>
          </a:p>
          <a:p>
            <a:pPr>
              <a:defRPr sz="1800" spc="30"/>
            </a:pPr>
            <a:r>
              <a:t>Visit designcensus.org to sign up for #designcensus16 notification email; opens 12/1/16</a:t>
            </a:r>
          </a:p>
        </p:txBody>
      </p:sp>
      <p:sp>
        <p:nvSpPr>
          <p:cNvPr id="74" name="Shape 74"/>
          <p:cNvSpPr/>
          <p:nvPr/>
        </p:nvSpPr>
        <p:spPr>
          <a:xfrm>
            <a:off x="15853695" y="2809366"/>
            <a:ext cx="7274663" cy="5224294"/>
          </a:xfrm>
          <a:prstGeom prst="rect">
            <a:avLst/>
          </a:prstGeom>
          <a:ln w="12700">
            <a:miter lim="400000"/>
          </a:ln>
          <a:extLst>
            <a:ext uri="{C572A759-6A51-4108-AA02-DFA0A04FC94B}">
              <ma14:wrappingTextBoxFlag xmlns:ma14="http://schemas.microsoft.com/office/mac/drawingml/2011/main" val="1"/>
            </a:ext>
          </a:extLst>
        </p:spPr>
        <p:txBody>
          <a:bodyPr lIns="1041400" tIns="1041400" rIns="1041400" bIns="1041400" anchor="ctr"/>
          <a:lstStyle/>
          <a:p>
            <a:pPr>
              <a:defRPr sz="1800" spc="30"/>
            </a:pPr>
            <a:r>
              <a:rPr dirty="0"/>
              <a:t>AIGA wants to understand the state of design + the people who make it, aka YOU. Along with Google, AIGA launches the first-ever Design Census—an open + collaborative resource for understanding the complex economic, social, and cultural factors that shape the design practice today. Want to be part of it? Click the link + sign up.</a:t>
            </a:r>
          </a:p>
          <a:p>
            <a:pPr>
              <a:defRPr sz="1800" spc="30"/>
            </a:pPr>
            <a:r>
              <a:rPr dirty="0"/>
              <a:t>http://designcensus.org/</a:t>
            </a:r>
          </a:p>
        </p:txBody>
      </p:sp>
    </p:spTree>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p:nvPr/>
        </p:nvSpPr>
        <p:spPr>
          <a:xfrm>
            <a:off x="903004" y="670321"/>
            <a:ext cx="22321355" cy="2044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00000"/>
              </a:lnSpc>
              <a:spcBef>
                <a:spcPts val="0"/>
              </a:spcBef>
              <a:defRPr sz="6800" spc="-141">
                <a:latin typeface="+mn-lt"/>
                <a:ea typeface="+mn-ea"/>
                <a:cs typeface="+mn-cs"/>
                <a:sym typeface="GT Haptik Bold"/>
              </a:defRPr>
            </a:pPr>
            <a:r>
              <a:t>Marketing &amp; Communications Kit</a:t>
            </a:r>
          </a:p>
          <a:p>
            <a:pPr>
              <a:lnSpc>
                <a:spcPct val="100000"/>
              </a:lnSpc>
              <a:spcBef>
                <a:spcPts val="0"/>
              </a:spcBef>
              <a:defRPr sz="6100" spc="-127">
                <a:solidFill>
                  <a:srgbClr val="A5D11C"/>
                </a:solidFill>
                <a:latin typeface="+mn-lt"/>
                <a:ea typeface="+mn-ea"/>
                <a:cs typeface="+mn-cs"/>
                <a:sym typeface="GT Haptik Bold"/>
              </a:defRPr>
            </a:pPr>
            <a:r>
              <a:t>Hashtags/handles</a:t>
            </a:r>
          </a:p>
        </p:txBody>
      </p:sp>
      <p:pic>
        <p:nvPicPr>
          <p:cNvPr id="77" name="pasted-image.pdf"/>
          <p:cNvPicPr>
            <a:picLocks noChangeAspect="1"/>
          </p:cNvPicPr>
          <p:nvPr/>
        </p:nvPicPr>
        <p:blipFill>
          <a:blip r:embed="rId2">
            <a:extLst/>
          </a:blip>
          <a:stretch>
            <a:fillRect/>
          </a:stretch>
        </p:blipFill>
        <p:spPr>
          <a:xfrm>
            <a:off x="890232" y="11564853"/>
            <a:ext cx="3937001" cy="1258179"/>
          </a:xfrm>
          <a:prstGeom prst="rect">
            <a:avLst/>
          </a:prstGeom>
          <a:ln w="12700">
            <a:miter lim="400000"/>
          </a:ln>
        </p:spPr>
      </p:pic>
      <p:sp>
        <p:nvSpPr>
          <p:cNvPr id="78" name="Shape 78"/>
          <p:cNvSpPr/>
          <p:nvPr/>
        </p:nvSpPr>
        <p:spPr>
          <a:xfrm>
            <a:off x="1989957" y="4422775"/>
            <a:ext cx="21279195" cy="40005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44500" indent="-444500" defTabSz="228600">
              <a:lnSpc>
                <a:spcPct val="150000"/>
              </a:lnSpc>
              <a:spcBef>
                <a:spcPts val="0"/>
              </a:spcBef>
              <a:buClr>
                <a:srgbClr val="A5D11C"/>
              </a:buClr>
              <a:buSzPct val="148000"/>
              <a:buChar char="•"/>
              <a:defRPr sz="3600" spc="-45">
                <a:latin typeface="+mn-lt"/>
                <a:ea typeface="+mn-ea"/>
                <a:cs typeface="+mn-cs"/>
                <a:sym typeface="GT Haptik Bold"/>
              </a:defRPr>
            </a:pPr>
            <a:r>
              <a:t>#designcensus16</a:t>
            </a:r>
          </a:p>
          <a:p>
            <a:pPr marL="444500" indent="-444500" defTabSz="228600">
              <a:lnSpc>
                <a:spcPct val="150000"/>
              </a:lnSpc>
              <a:spcBef>
                <a:spcPts val="0"/>
              </a:spcBef>
              <a:buClr>
                <a:srgbClr val="A5D11C"/>
              </a:buClr>
              <a:buSzPct val="148000"/>
              <a:buChar char="•"/>
              <a:defRPr sz="3600" spc="-45">
                <a:latin typeface="+mn-lt"/>
                <a:ea typeface="+mn-ea"/>
                <a:cs typeface="+mn-cs"/>
                <a:sym typeface="GT Haptik Bold"/>
              </a:defRPr>
            </a:pPr>
            <a:r>
              <a:t>Twitter </a:t>
            </a:r>
            <a:r>
              <a:rPr u="sng">
                <a:solidFill>
                  <a:srgbClr val="00AEEE"/>
                </a:solidFill>
                <a:hlinkClick r:id="rId3"/>
              </a:rPr>
              <a:t>@AIGAdesign</a:t>
            </a:r>
            <a:endParaRPr>
              <a:solidFill>
                <a:srgbClr val="00AEEE"/>
              </a:solidFill>
            </a:endParaRPr>
          </a:p>
          <a:p>
            <a:pPr marL="444500" indent="-444500" defTabSz="228600">
              <a:lnSpc>
                <a:spcPct val="150000"/>
              </a:lnSpc>
              <a:spcBef>
                <a:spcPts val="0"/>
              </a:spcBef>
              <a:buClr>
                <a:srgbClr val="A5D11C"/>
              </a:buClr>
              <a:buSzPct val="148000"/>
              <a:buChar char="•"/>
              <a:defRPr sz="3600" spc="-45">
                <a:latin typeface="+mn-lt"/>
                <a:ea typeface="+mn-ea"/>
                <a:cs typeface="+mn-cs"/>
                <a:sym typeface="GT Haptik Bold"/>
              </a:defRPr>
            </a:pPr>
            <a:r>
              <a:t>Instagram </a:t>
            </a:r>
            <a:r>
              <a:rPr u="sng">
                <a:solidFill>
                  <a:srgbClr val="00AEEE"/>
                </a:solidFill>
                <a:hlinkClick r:id="rId4"/>
              </a:rPr>
              <a:t>@AIGAdesign</a:t>
            </a:r>
          </a:p>
          <a:p>
            <a:pPr marL="444500" indent="-444500" defTabSz="228600">
              <a:lnSpc>
                <a:spcPct val="150000"/>
              </a:lnSpc>
              <a:spcBef>
                <a:spcPts val="0"/>
              </a:spcBef>
              <a:buClr>
                <a:srgbClr val="A5D11C"/>
              </a:buClr>
              <a:buSzPct val="148000"/>
              <a:buChar char="•"/>
              <a:defRPr sz="3600" spc="-45">
                <a:latin typeface="+mn-lt"/>
                <a:ea typeface="+mn-ea"/>
                <a:cs typeface="+mn-cs"/>
                <a:sym typeface="GT Haptik Bold"/>
              </a:defRPr>
            </a:pPr>
            <a:r>
              <a:t>Facebook </a:t>
            </a:r>
            <a:r>
              <a:rPr u="sng">
                <a:solidFill>
                  <a:srgbClr val="00AEEE"/>
                </a:solidFill>
                <a:hlinkClick r:id="rId5"/>
              </a:rPr>
              <a:t>AIGAdesign</a:t>
            </a:r>
            <a:endParaRPr>
              <a:solidFill>
                <a:srgbClr val="00AEEE"/>
              </a:solidFill>
            </a:endParaRPr>
          </a:p>
          <a:p>
            <a:pPr marL="444500" indent="-444500" defTabSz="228600">
              <a:lnSpc>
                <a:spcPct val="150000"/>
              </a:lnSpc>
              <a:spcBef>
                <a:spcPts val="0"/>
              </a:spcBef>
              <a:buClr>
                <a:srgbClr val="A5D11C"/>
              </a:buClr>
              <a:buSzPct val="148000"/>
              <a:buChar char="•"/>
              <a:defRPr sz="3600" spc="-45">
                <a:latin typeface="+mn-lt"/>
                <a:ea typeface="+mn-ea"/>
                <a:cs typeface="+mn-cs"/>
                <a:sym typeface="GT Haptik Bold"/>
              </a:defRPr>
            </a:pPr>
            <a:r>
              <a:t>LinkedIn </a:t>
            </a:r>
            <a:r>
              <a:rPr u="sng">
                <a:solidFill>
                  <a:srgbClr val="00AEEE"/>
                </a:solidFill>
                <a:hlinkClick r:id="rId6"/>
              </a:rPr>
              <a:t>linkedin.com/company/aiga</a:t>
            </a:r>
          </a:p>
        </p:txBody>
      </p:sp>
    </p:spTree>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p:nvPr/>
        </p:nvSpPr>
        <p:spPr>
          <a:xfrm>
            <a:off x="903004" y="670321"/>
            <a:ext cx="22305183" cy="2044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00000"/>
              </a:lnSpc>
              <a:spcBef>
                <a:spcPts val="0"/>
              </a:spcBef>
              <a:defRPr sz="6800" spc="-141">
                <a:latin typeface="+mn-lt"/>
                <a:ea typeface="+mn-ea"/>
                <a:cs typeface="+mn-cs"/>
                <a:sym typeface="GT Haptik Bold"/>
              </a:defRPr>
            </a:pPr>
            <a:r>
              <a:t>Marketing &amp; Communications Kit</a:t>
            </a:r>
          </a:p>
          <a:p>
            <a:pPr>
              <a:lnSpc>
                <a:spcPct val="100000"/>
              </a:lnSpc>
              <a:spcBef>
                <a:spcPts val="0"/>
              </a:spcBef>
              <a:defRPr sz="6100" spc="-127">
                <a:solidFill>
                  <a:srgbClr val="FFA300"/>
                </a:solidFill>
                <a:latin typeface="+mn-lt"/>
                <a:ea typeface="+mn-ea"/>
                <a:cs typeface="+mn-cs"/>
                <a:sym typeface="GT Haptik Bold"/>
              </a:defRPr>
            </a:pPr>
            <a:r>
              <a:t>Quotes</a:t>
            </a:r>
          </a:p>
        </p:txBody>
      </p:sp>
      <p:pic>
        <p:nvPicPr>
          <p:cNvPr id="81" name="pasted-image.pdf"/>
          <p:cNvPicPr>
            <a:picLocks noChangeAspect="1"/>
          </p:cNvPicPr>
          <p:nvPr/>
        </p:nvPicPr>
        <p:blipFill>
          <a:blip r:embed="rId2">
            <a:extLst/>
          </a:blip>
          <a:stretch>
            <a:fillRect/>
          </a:stretch>
        </p:blipFill>
        <p:spPr>
          <a:xfrm>
            <a:off x="890232" y="11564853"/>
            <a:ext cx="3937001" cy="1258179"/>
          </a:xfrm>
          <a:prstGeom prst="rect">
            <a:avLst/>
          </a:prstGeom>
          <a:ln w="12700">
            <a:miter lim="400000"/>
          </a:ln>
        </p:spPr>
      </p:pic>
      <p:sp>
        <p:nvSpPr>
          <p:cNvPr id="82" name="Shape 82"/>
          <p:cNvSpPr/>
          <p:nvPr/>
        </p:nvSpPr>
        <p:spPr>
          <a:xfrm>
            <a:off x="1913757" y="3357297"/>
            <a:ext cx="20131278" cy="100012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228600">
              <a:lnSpc>
                <a:spcPct val="150000"/>
              </a:lnSpc>
              <a:spcBef>
                <a:spcPts val="0"/>
              </a:spcBef>
              <a:defRPr sz="3600" spc="-45">
                <a:latin typeface="GT Haptik Regular"/>
                <a:ea typeface="GT Haptik Regular"/>
                <a:cs typeface="GT Haptik Regular"/>
                <a:sym typeface="GT Haptik Regular"/>
              </a:defRPr>
            </a:pPr>
            <a:r>
              <a:t>“We are delighted to partner with Google to make data about designers open to everyone. Our hope is to provide information that the global design community will use to illuminate their options and advance the value of design and designers in government, business, media, education, and across sectors,” says Julie Anixter, executive director of AIGA.</a:t>
            </a:r>
          </a:p>
          <a:p>
            <a:pPr defTabSz="228600">
              <a:lnSpc>
                <a:spcPct val="150000"/>
              </a:lnSpc>
              <a:spcBef>
                <a:spcPts val="0"/>
              </a:spcBef>
              <a:defRPr sz="3600" spc="-45">
                <a:latin typeface="GT Haptik Regular"/>
                <a:ea typeface="GT Haptik Regular"/>
                <a:cs typeface="GT Haptik Regular"/>
                <a:sym typeface="GT Haptik Regular"/>
              </a:defRPr>
            </a:pPr>
            <a:endParaRPr/>
          </a:p>
          <a:p>
            <a:pPr defTabSz="228600">
              <a:lnSpc>
                <a:spcPct val="150000"/>
              </a:lnSpc>
              <a:spcBef>
                <a:spcPts val="0"/>
              </a:spcBef>
              <a:defRPr sz="3600" spc="-45">
                <a:latin typeface="GT Haptik Regular"/>
                <a:ea typeface="GT Haptik Regular"/>
                <a:cs typeface="GT Haptik Regular"/>
                <a:sym typeface="GT Haptik Regular"/>
              </a:defRPr>
            </a:pPr>
            <a:r>
              <a:t>“Google Design is a proud partner in the creation of the Design Census, an open effort to better understand our industry, practices, and community. By making today’s design information accessible to all, we hope that we can make more informed decisions about design tomorrow,” says Jonathan Lee, creative director of Google.</a:t>
            </a:r>
          </a:p>
          <a:p>
            <a:pPr defTabSz="228600">
              <a:lnSpc>
                <a:spcPct val="150000"/>
              </a:lnSpc>
              <a:spcBef>
                <a:spcPts val="0"/>
              </a:spcBef>
              <a:defRPr sz="3600" spc="-45">
                <a:latin typeface="GT Haptik Regular"/>
                <a:ea typeface="GT Haptik Regular"/>
                <a:cs typeface="GT Haptik Regular"/>
                <a:sym typeface="GT Haptik Regular"/>
              </a:defRPr>
            </a:pPr>
            <a:endParaRPr/>
          </a:p>
          <a:p>
            <a:pPr defTabSz="228600">
              <a:lnSpc>
                <a:spcPct val="150000"/>
              </a:lnSpc>
              <a:spcBef>
                <a:spcPts val="0"/>
              </a:spcBef>
              <a:defRPr sz="3600" spc="-45">
                <a:latin typeface="GT Haptik Regular"/>
                <a:ea typeface="GT Haptik Regular"/>
                <a:cs typeface="GT Haptik Regular"/>
                <a:sym typeface="GT Haptik Regular"/>
              </a:defRPr>
            </a:pPr>
            <a:endParaRPr/>
          </a:p>
        </p:txBody>
      </p:sp>
    </p:spTree>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p:nvPr/>
        </p:nvSpPr>
        <p:spPr>
          <a:xfrm>
            <a:off x="903004" y="670321"/>
            <a:ext cx="22194752" cy="2044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00000"/>
              </a:lnSpc>
              <a:spcBef>
                <a:spcPts val="0"/>
              </a:spcBef>
              <a:defRPr sz="6800" spc="-141">
                <a:latin typeface="+mn-lt"/>
                <a:ea typeface="+mn-ea"/>
                <a:cs typeface="+mn-cs"/>
                <a:sym typeface="GT Haptik Bold"/>
              </a:defRPr>
            </a:pPr>
            <a:r>
              <a:t>Marketing &amp; Communications Kit</a:t>
            </a:r>
          </a:p>
          <a:p>
            <a:pPr>
              <a:lnSpc>
                <a:spcPct val="100000"/>
              </a:lnSpc>
              <a:spcBef>
                <a:spcPts val="0"/>
              </a:spcBef>
              <a:defRPr sz="6100" spc="-127">
                <a:solidFill>
                  <a:srgbClr val="ED2324"/>
                </a:solidFill>
                <a:latin typeface="+mn-lt"/>
                <a:ea typeface="+mn-ea"/>
                <a:cs typeface="+mn-cs"/>
                <a:sym typeface="GT Haptik Bold"/>
              </a:defRPr>
            </a:pPr>
            <a:r>
              <a:t>Assets</a:t>
            </a:r>
          </a:p>
        </p:txBody>
      </p:sp>
      <p:pic>
        <p:nvPicPr>
          <p:cNvPr id="85" name="pasted-image.pdf"/>
          <p:cNvPicPr>
            <a:picLocks noChangeAspect="1"/>
          </p:cNvPicPr>
          <p:nvPr/>
        </p:nvPicPr>
        <p:blipFill>
          <a:blip r:embed="rId2">
            <a:extLst/>
          </a:blip>
          <a:stretch>
            <a:fillRect/>
          </a:stretch>
        </p:blipFill>
        <p:spPr>
          <a:xfrm>
            <a:off x="890232" y="11564853"/>
            <a:ext cx="3937001" cy="1258179"/>
          </a:xfrm>
          <a:prstGeom prst="rect">
            <a:avLst/>
          </a:prstGeom>
          <a:ln w="12700">
            <a:miter lim="400000"/>
          </a:ln>
        </p:spPr>
      </p:pic>
      <p:pic>
        <p:nvPicPr>
          <p:cNvPr id="86" name="AIGA_SOCIAL_ASSET_161018.gif"/>
          <p:cNvPicPr>
            <a:picLocks/>
          </p:cNvPicPr>
          <p:nvPr/>
        </p:nvPicPr>
        <p:blipFill>
          <a:blip r:embed="rId3">
            <a:extLst/>
          </a:blip>
          <a:stretch>
            <a:fillRect/>
          </a:stretch>
        </p:blipFill>
        <p:spPr>
          <a:xfrm>
            <a:off x="891579" y="3013802"/>
            <a:ext cx="3657601" cy="3657601"/>
          </a:xfrm>
          <a:prstGeom prst="rect">
            <a:avLst/>
          </a:prstGeom>
          <a:ln w="12700">
            <a:miter lim="400000"/>
          </a:ln>
        </p:spPr>
      </p:pic>
      <p:pic>
        <p:nvPicPr>
          <p:cNvPr id="87" name="AIGA_CENSUS_SOCIAL161021.gif"/>
          <p:cNvPicPr>
            <a:picLocks/>
          </p:cNvPicPr>
          <p:nvPr/>
        </p:nvPicPr>
        <p:blipFill>
          <a:blip r:embed="rId4">
            <a:extLst/>
          </a:blip>
          <a:stretch>
            <a:fillRect/>
          </a:stretch>
        </p:blipFill>
        <p:spPr>
          <a:xfrm>
            <a:off x="14594879" y="3013802"/>
            <a:ext cx="3657601" cy="3657601"/>
          </a:xfrm>
          <a:prstGeom prst="rect">
            <a:avLst/>
          </a:prstGeom>
          <a:ln w="12700">
            <a:miter lim="400000"/>
          </a:ln>
        </p:spPr>
      </p:pic>
      <p:pic>
        <p:nvPicPr>
          <p:cNvPr id="88" name="AIGA_CENSUS_SOCIAL_ASSET_04.gif"/>
          <p:cNvPicPr>
            <a:picLocks/>
          </p:cNvPicPr>
          <p:nvPr/>
        </p:nvPicPr>
        <p:blipFill>
          <a:blip r:embed="rId5">
            <a:extLst/>
          </a:blip>
          <a:stretch>
            <a:fillRect/>
          </a:stretch>
        </p:blipFill>
        <p:spPr>
          <a:xfrm>
            <a:off x="5459346" y="3013802"/>
            <a:ext cx="3657601" cy="3657601"/>
          </a:xfrm>
          <a:prstGeom prst="rect">
            <a:avLst/>
          </a:prstGeom>
          <a:ln w="12700">
            <a:miter lim="400000"/>
          </a:ln>
        </p:spPr>
      </p:pic>
      <p:pic>
        <p:nvPicPr>
          <p:cNvPr id="89" name="AIGA_CENSUS_SOCIAL_ASSET_06.png"/>
          <p:cNvPicPr>
            <a:picLocks noChangeAspect="1"/>
          </p:cNvPicPr>
          <p:nvPr/>
        </p:nvPicPr>
        <p:blipFill>
          <a:blip r:embed="rId6">
            <a:extLst/>
          </a:blip>
          <a:stretch>
            <a:fillRect/>
          </a:stretch>
        </p:blipFill>
        <p:spPr>
          <a:xfrm>
            <a:off x="10027112" y="3013802"/>
            <a:ext cx="3657601" cy="3657601"/>
          </a:xfrm>
          <a:prstGeom prst="rect">
            <a:avLst/>
          </a:prstGeom>
          <a:ln w="12700">
            <a:miter lim="400000"/>
          </a:ln>
        </p:spPr>
      </p:pic>
      <p:pic>
        <p:nvPicPr>
          <p:cNvPr id="90" name="AIGA_CENSUS_SOCIAL_ASSET_07.png"/>
          <p:cNvPicPr>
            <a:picLocks noChangeAspect="1"/>
          </p:cNvPicPr>
          <p:nvPr/>
        </p:nvPicPr>
        <p:blipFill>
          <a:blip r:embed="rId7">
            <a:extLst/>
          </a:blip>
          <a:stretch>
            <a:fillRect/>
          </a:stretch>
        </p:blipFill>
        <p:spPr>
          <a:xfrm>
            <a:off x="5459346" y="7170935"/>
            <a:ext cx="3657601" cy="3657601"/>
          </a:xfrm>
          <a:prstGeom prst="rect">
            <a:avLst/>
          </a:prstGeom>
          <a:ln w="12700">
            <a:miter lim="400000"/>
          </a:ln>
        </p:spPr>
      </p:pic>
      <p:pic>
        <p:nvPicPr>
          <p:cNvPr id="91" name="AIGA_CENSUS_SOCIAL_ASSET_08.png"/>
          <p:cNvPicPr>
            <a:picLocks noChangeAspect="1"/>
          </p:cNvPicPr>
          <p:nvPr/>
        </p:nvPicPr>
        <p:blipFill>
          <a:blip r:embed="rId8">
            <a:extLst/>
          </a:blip>
          <a:stretch>
            <a:fillRect/>
          </a:stretch>
        </p:blipFill>
        <p:spPr>
          <a:xfrm>
            <a:off x="891579" y="7170935"/>
            <a:ext cx="3657601" cy="3657601"/>
          </a:xfrm>
          <a:prstGeom prst="rect">
            <a:avLst/>
          </a:prstGeom>
          <a:ln w="12700">
            <a:miter lim="400000"/>
          </a:ln>
        </p:spPr>
      </p:pic>
      <p:pic>
        <p:nvPicPr>
          <p:cNvPr id="92" name="AIGA_CENSUS_SOCIAL_ASSET_10.png"/>
          <p:cNvPicPr>
            <a:picLocks noChangeAspect="1"/>
          </p:cNvPicPr>
          <p:nvPr/>
        </p:nvPicPr>
        <p:blipFill>
          <a:blip r:embed="rId9">
            <a:extLst/>
          </a:blip>
          <a:stretch>
            <a:fillRect/>
          </a:stretch>
        </p:blipFill>
        <p:spPr>
          <a:xfrm>
            <a:off x="10027112" y="7170935"/>
            <a:ext cx="3657601" cy="3657601"/>
          </a:xfrm>
          <a:prstGeom prst="rect">
            <a:avLst/>
          </a:prstGeom>
          <a:ln w="12700">
            <a:miter lim="400000"/>
          </a:ln>
        </p:spPr>
      </p:pic>
    </p:spTree>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AIGA_CENSUS_SOCIAL_161017.gif"/>
          <p:cNvPicPr>
            <a:picLocks/>
          </p:cNvPicPr>
          <p:nvPr/>
        </p:nvPicPr>
        <p:blipFill>
          <a:blip r:embed="rId2">
            <a:extLst/>
          </a:blip>
          <a:stretch>
            <a:fillRect/>
          </a:stretch>
        </p:blipFill>
        <p:spPr>
          <a:xfrm>
            <a:off x="9692282" y="7289327"/>
            <a:ext cx="3657601" cy="3657601"/>
          </a:xfrm>
          <a:prstGeom prst="rect">
            <a:avLst/>
          </a:prstGeom>
          <a:ln w="12700">
            <a:miter lim="400000"/>
          </a:ln>
        </p:spPr>
      </p:pic>
      <p:pic>
        <p:nvPicPr>
          <p:cNvPr id="95" name="AIGA_CENSUS_SOCIAL_ASSET_09.png"/>
          <p:cNvPicPr>
            <a:picLocks noChangeAspect="1"/>
          </p:cNvPicPr>
          <p:nvPr/>
        </p:nvPicPr>
        <p:blipFill>
          <a:blip r:embed="rId3">
            <a:extLst/>
          </a:blip>
          <a:stretch>
            <a:fillRect/>
          </a:stretch>
        </p:blipFill>
        <p:spPr>
          <a:xfrm>
            <a:off x="891579" y="3013802"/>
            <a:ext cx="3657601" cy="3657601"/>
          </a:xfrm>
          <a:prstGeom prst="rect">
            <a:avLst/>
          </a:prstGeom>
          <a:ln w="12700">
            <a:miter lim="400000"/>
          </a:ln>
        </p:spPr>
      </p:pic>
      <p:pic>
        <p:nvPicPr>
          <p:cNvPr id="96" name="AIGA_CENSUS_SOCIAL_ASSET_14.png"/>
          <p:cNvPicPr>
            <a:picLocks noChangeAspect="1"/>
          </p:cNvPicPr>
          <p:nvPr/>
        </p:nvPicPr>
        <p:blipFill>
          <a:blip r:embed="rId4">
            <a:extLst/>
          </a:blip>
          <a:stretch>
            <a:fillRect/>
          </a:stretch>
        </p:blipFill>
        <p:spPr>
          <a:xfrm>
            <a:off x="5291931" y="3013802"/>
            <a:ext cx="3657601" cy="3657601"/>
          </a:xfrm>
          <a:prstGeom prst="rect">
            <a:avLst/>
          </a:prstGeom>
          <a:ln w="12700">
            <a:miter lim="400000"/>
          </a:ln>
        </p:spPr>
      </p:pic>
      <p:sp>
        <p:nvSpPr>
          <p:cNvPr id="97" name="Shape 97"/>
          <p:cNvSpPr/>
          <p:nvPr/>
        </p:nvSpPr>
        <p:spPr>
          <a:xfrm>
            <a:off x="903004" y="670321"/>
            <a:ext cx="22194752" cy="2044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00000"/>
              </a:lnSpc>
              <a:spcBef>
                <a:spcPts val="0"/>
              </a:spcBef>
              <a:defRPr sz="6800" spc="-141">
                <a:latin typeface="+mn-lt"/>
                <a:ea typeface="+mn-ea"/>
                <a:cs typeface="+mn-cs"/>
                <a:sym typeface="GT Haptik Bold"/>
              </a:defRPr>
            </a:pPr>
            <a:r>
              <a:t>Marketing &amp; Communications Kit</a:t>
            </a:r>
          </a:p>
          <a:p>
            <a:pPr>
              <a:lnSpc>
                <a:spcPct val="100000"/>
              </a:lnSpc>
              <a:spcBef>
                <a:spcPts val="0"/>
              </a:spcBef>
              <a:defRPr sz="6100" spc="-127">
                <a:solidFill>
                  <a:srgbClr val="ED2324"/>
                </a:solidFill>
                <a:latin typeface="+mn-lt"/>
                <a:ea typeface="+mn-ea"/>
                <a:cs typeface="+mn-cs"/>
                <a:sym typeface="GT Haptik Bold"/>
              </a:defRPr>
            </a:pPr>
            <a:r>
              <a:t>Assets</a:t>
            </a:r>
          </a:p>
        </p:txBody>
      </p:sp>
      <p:pic>
        <p:nvPicPr>
          <p:cNvPr id="98" name="pasted-image.pdf"/>
          <p:cNvPicPr>
            <a:picLocks noChangeAspect="1"/>
          </p:cNvPicPr>
          <p:nvPr/>
        </p:nvPicPr>
        <p:blipFill>
          <a:blip r:embed="rId5">
            <a:extLst/>
          </a:blip>
          <a:stretch>
            <a:fillRect/>
          </a:stretch>
        </p:blipFill>
        <p:spPr>
          <a:xfrm>
            <a:off x="890232" y="11564853"/>
            <a:ext cx="3937001" cy="1258179"/>
          </a:xfrm>
          <a:prstGeom prst="rect">
            <a:avLst/>
          </a:prstGeom>
          <a:ln w="12700">
            <a:miter lim="400000"/>
          </a:ln>
        </p:spPr>
      </p:pic>
      <p:pic>
        <p:nvPicPr>
          <p:cNvPr id="99" name="AIGA_CENSUS_SOCIAL_ASSET_11.png"/>
          <p:cNvPicPr>
            <a:picLocks noChangeAspect="1"/>
          </p:cNvPicPr>
          <p:nvPr/>
        </p:nvPicPr>
        <p:blipFill>
          <a:blip r:embed="rId6">
            <a:extLst/>
          </a:blip>
          <a:stretch>
            <a:fillRect/>
          </a:stretch>
        </p:blipFill>
        <p:spPr>
          <a:xfrm>
            <a:off x="9692282" y="3013802"/>
            <a:ext cx="3657601" cy="3657601"/>
          </a:xfrm>
          <a:prstGeom prst="rect">
            <a:avLst/>
          </a:prstGeom>
          <a:ln w="12700">
            <a:miter lim="400000"/>
          </a:ln>
        </p:spPr>
      </p:pic>
      <p:pic>
        <p:nvPicPr>
          <p:cNvPr id="100" name="AIGA_CENSUS_SOCIAL_ASSET_12.png"/>
          <p:cNvPicPr>
            <a:picLocks noChangeAspect="1"/>
          </p:cNvPicPr>
          <p:nvPr/>
        </p:nvPicPr>
        <p:blipFill>
          <a:blip r:embed="rId7">
            <a:extLst/>
          </a:blip>
          <a:stretch>
            <a:fillRect/>
          </a:stretch>
        </p:blipFill>
        <p:spPr>
          <a:xfrm>
            <a:off x="891579" y="7289327"/>
            <a:ext cx="3657601" cy="3657601"/>
          </a:xfrm>
          <a:prstGeom prst="rect">
            <a:avLst/>
          </a:prstGeom>
          <a:ln w="12700">
            <a:miter lim="400000"/>
          </a:ln>
        </p:spPr>
      </p:pic>
      <p:pic>
        <p:nvPicPr>
          <p:cNvPr id="101" name="AIGA_CENSUS_SOCIAL_ASSET_13.png"/>
          <p:cNvPicPr>
            <a:picLocks noChangeAspect="1"/>
          </p:cNvPicPr>
          <p:nvPr/>
        </p:nvPicPr>
        <p:blipFill>
          <a:blip r:embed="rId8">
            <a:extLst/>
          </a:blip>
          <a:stretch>
            <a:fillRect/>
          </a:stretch>
        </p:blipFill>
        <p:spPr>
          <a:xfrm>
            <a:off x="5291931" y="7289327"/>
            <a:ext cx="3657601" cy="3657601"/>
          </a:xfrm>
          <a:prstGeom prst="rect">
            <a:avLst/>
          </a:prstGeom>
          <a:ln w="12700">
            <a:miter lim="400000"/>
          </a:ln>
        </p:spPr>
      </p:pic>
      <p:pic>
        <p:nvPicPr>
          <p:cNvPr id="102" name="AIGA_CENSUS_SOCIAL_ASSET_05.gif"/>
          <p:cNvPicPr>
            <a:picLocks/>
          </p:cNvPicPr>
          <p:nvPr/>
        </p:nvPicPr>
        <p:blipFill>
          <a:blip r:embed="rId9">
            <a:extLst/>
          </a:blip>
          <a:stretch>
            <a:fillRect/>
          </a:stretch>
        </p:blipFill>
        <p:spPr>
          <a:xfrm>
            <a:off x="14092634" y="3013802"/>
            <a:ext cx="3657601" cy="3657601"/>
          </a:xfrm>
          <a:prstGeom prst="rect">
            <a:avLst/>
          </a:prstGeom>
          <a:ln w="12700">
            <a:miter lim="400000"/>
          </a:ln>
        </p:spPr>
      </p:pic>
    </p:spTree>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p:nvPr/>
        </p:nvSpPr>
        <p:spPr>
          <a:xfrm>
            <a:off x="873732" y="681037"/>
            <a:ext cx="16647691" cy="1854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80000"/>
              </a:lnSpc>
              <a:spcBef>
                <a:spcPts val="0"/>
              </a:spcBef>
              <a:defRPr sz="11600" spc="0">
                <a:latin typeface="+mn-lt"/>
                <a:ea typeface="+mn-ea"/>
                <a:cs typeface="+mn-cs"/>
                <a:sym typeface="GT Haptik Bold"/>
              </a:defRPr>
            </a:lvl1pPr>
          </a:lstStyle>
          <a:p>
            <a:r>
              <a:t>Thanks!</a:t>
            </a:r>
          </a:p>
        </p:txBody>
      </p:sp>
      <p:pic>
        <p:nvPicPr>
          <p:cNvPr id="105" name="adobe2x.png"/>
          <p:cNvPicPr>
            <a:picLocks noChangeAspect="1"/>
          </p:cNvPicPr>
          <p:nvPr/>
        </p:nvPicPr>
        <p:blipFill>
          <a:blip r:embed="rId2">
            <a:extLst/>
          </a:blip>
          <a:stretch>
            <a:fillRect/>
          </a:stretch>
        </p:blipFill>
        <p:spPr>
          <a:xfrm>
            <a:off x="6566149" y="1799727"/>
            <a:ext cx="7010401" cy="2438401"/>
          </a:xfrm>
          <a:prstGeom prst="rect">
            <a:avLst/>
          </a:prstGeom>
          <a:ln w="12700">
            <a:miter lim="400000"/>
          </a:ln>
        </p:spPr>
      </p:pic>
      <p:pic>
        <p:nvPicPr>
          <p:cNvPr id="106" name="nea2x.png"/>
          <p:cNvPicPr>
            <a:picLocks noChangeAspect="1"/>
          </p:cNvPicPr>
          <p:nvPr/>
        </p:nvPicPr>
        <p:blipFill>
          <a:blip r:embed="rId3">
            <a:extLst/>
          </a:blip>
          <a:stretch>
            <a:fillRect/>
          </a:stretch>
        </p:blipFill>
        <p:spPr>
          <a:xfrm>
            <a:off x="8229818" y="6077042"/>
            <a:ext cx="7010401" cy="2438401"/>
          </a:xfrm>
          <a:prstGeom prst="rect">
            <a:avLst/>
          </a:prstGeom>
          <a:ln w="12700">
            <a:miter lim="400000"/>
          </a:ln>
        </p:spPr>
      </p:pic>
      <p:pic>
        <p:nvPicPr>
          <p:cNvPr id="107" name="pasted-image.png"/>
          <p:cNvPicPr>
            <a:picLocks noChangeAspect="1"/>
          </p:cNvPicPr>
          <p:nvPr/>
        </p:nvPicPr>
        <p:blipFill>
          <a:blip r:embed="rId4">
            <a:extLst/>
          </a:blip>
          <a:stretch>
            <a:fillRect/>
          </a:stretch>
        </p:blipFill>
        <p:spPr>
          <a:xfrm>
            <a:off x="13864819" y="6239958"/>
            <a:ext cx="7010401" cy="2438401"/>
          </a:xfrm>
          <a:prstGeom prst="rect">
            <a:avLst/>
          </a:prstGeom>
          <a:ln w="12700">
            <a:miter lim="400000"/>
          </a:ln>
        </p:spPr>
      </p:pic>
      <p:pic>
        <p:nvPicPr>
          <p:cNvPr id="108" name="pasted-image.png"/>
          <p:cNvPicPr>
            <a:picLocks noChangeAspect="1"/>
          </p:cNvPicPr>
          <p:nvPr/>
        </p:nvPicPr>
        <p:blipFill>
          <a:blip r:embed="rId5">
            <a:extLst/>
          </a:blip>
          <a:stretch>
            <a:fillRect/>
          </a:stretch>
        </p:blipFill>
        <p:spPr>
          <a:xfrm>
            <a:off x="10082729" y="1799727"/>
            <a:ext cx="7010401" cy="2438401"/>
          </a:xfrm>
          <a:prstGeom prst="rect">
            <a:avLst/>
          </a:prstGeom>
          <a:ln w="12700">
            <a:miter lim="400000"/>
          </a:ln>
        </p:spPr>
      </p:pic>
      <p:pic>
        <p:nvPicPr>
          <p:cNvPr id="109" name="pasted-image.png"/>
          <p:cNvPicPr>
            <a:picLocks noChangeAspect="1"/>
          </p:cNvPicPr>
          <p:nvPr/>
        </p:nvPicPr>
        <p:blipFill>
          <a:blip r:embed="rId6">
            <a:extLst/>
          </a:blip>
          <a:stretch>
            <a:fillRect/>
          </a:stretch>
        </p:blipFill>
        <p:spPr>
          <a:xfrm>
            <a:off x="17477765" y="6239958"/>
            <a:ext cx="7010401" cy="2438401"/>
          </a:xfrm>
          <a:prstGeom prst="rect">
            <a:avLst/>
          </a:prstGeom>
          <a:ln w="12700">
            <a:miter lim="400000"/>
          </a:ln>
        </p:spPr>
      </p:pic>
      <p:pic>
        <p:nvPicPr>
          <p:cNvPr id="110" name="pasted-image.png"/>
          <p:cNvPicPr>
            <a:picLocks noChangeAspect="1"/>
          </p:cNvPicPr>
          <p:nvPr/>
        </p:nvPicPr>
        <p:blipFill>
          <a:blip r:embed="rId7">
            <a:extLst/>
          </a:blip>
          <a:stretch>
            <a:fillRect/>
          </a:stretch>
        </p:blipFill>
        <p:spPr>
          <a:xfrm>
            <a:off x="8229818" y="8502448"/>
            <a:ext cx="7010401" cy="2438401"/>
          </a:xfrm>
          <a:prstGeom prst="rect">
            <a:avLst/>
          </a:prstGeom>
          <a:ln w="12700">
            <a:miter lim="400000"/>
          </a:ln>
        </p:spPr>
      </p:pic>
      <p:pic>
        <p:nvPicPr>
          <p:cNvPr id="111" name="pasted-image.png"/>
          <p:cNvPicPr>
            <a:picLocks noChangeAspect="1"/>
          </p:cNvPicPr>
          <p:nvPr/>
        </p:nvPicPr>
        <p:blipFill>
          <a:blip r:embed="rId8">
            <a:extLst/>
          </a:blip>
          <a:stretch>
            <a:fillRect/>
          </a:stretch>
        </p:blipFill>
        <p:spPr>
          <a:xfrm>
            <a:off x="13864819" y="8696516"/>
            <a:ext cx="7010401" cy="2438401"/>
          </a:xfrm>
          <a:prstGeom prst="rect">
            <a:avLst/>
          </a:prstGeom>
          <a:ln w="12700">
            <a:miter lim="400000"/>
          </a:ln>
        </p:spPr>
      </p:pic>
      <p:pic>
        <p:nvPicPr>
          <p:cNvPr id="112" name="pasted-image.png"/>
          <p:cNvPicPr>
            <a:picLocks noChangeAspect="1"/>
          </p:cNvPicPr>
          <p:nvPr/>
        </p:nvPicPr>
        <p:blipFill>
          <a:blip r:embed="rId9">
            <a:extLst/>
          </a:blip>
          <a:stretch>
            <a:fillRect/>
          </a:stretch>
        </p:blipFill>
        <p:spPr>
          <a:xfrm>
            <a:off x="17477765" y="8696516"/>
            <a:ext cx="7010401" cy="2438401"/>
          </a:xfrm>
          <a:prstGeom prst="rect">
            <a:avLst/>
          </a:prstGeom>
          <a:ln w="12700">
            <a:miter lim="400000"/>
          </a:ln>
        </p:spPr>
      </p:pic>
      <p:sp>
        <p:nvSpPr>
          <p:cNvPr id="113" name="Shape 113"/>
          <p:cNvSpPr/>
          <p:nvPr/>
        </p:nvSpPr>
        <p:spPr>
          <a:xfrm>
            <a:off x="9153861" y="820737"/>
            <a:ext cx="17898832" cy="635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228600">
              <a:lnSpc>
                <a:spcPct val="120000"/>
              </a:lnSpc>
              <a:spcBef>
                <a:spcPts val="0"/>
              </a:spcBef>
              <a:defRPr sz="4000" spc="-50">
                <a:solidFill>
                  <a:srgbClr val="FFFFFF"/>
                </a:solidFill>
                <a:latin typeface="+mn-lt"/>
                <a:ea typeface="+mn-ea"/>
                <a:cs typeface="+mn-cs"/>
                <a:sym typeface="GT Haptik Bold"/>
              </a:defRPr>
            </a:lvl1pPr>
          </a:lstStyle>
          <a:p>
            <a:pPr>
              <a:defRPr>
                <a:solidFill>
                  <a:srgbClr val="000000"/>
                </a:solidFill>
              </a:defRPr>
            </a:pPr>
            <a:r>
              <a:rPr>
                <a:solidFill>
                  <a:srgbClr val="FFFFFF"/>
                </a:solidFill>
              </a:rPr>
              <a:t>AIGA National Partners</a:t>
            </a:r>
          </a:p>
        </p:txBody>
      </p:sp>
      <p:sp>
        <p:nvSpPr>
          <p:cNvPr id="114" name="Shape 114"/>
          <p:cNvSpPr/>
          <p:nvPr/>
        </p:nvSpPr>
        <p:spPr>
          <a:xfrm flipV="1">
            <a:off x="11451178" y="2139370"/>
            <a:ext cx="1" cy="1759115"/>
          </a:xfrm>
          <a:prstGeom prst="line">
            <a:avLst/>
          </a:prstGeom>
          <a:ln w="25400">
            <a:solidFill>
              <a:srgbClr val="000000"/>
            </a:solidFill>
            <a:miter lim="400000"/>
          </a:ln>
        </p:spPr>
        <p:txBody>
          <a:bodyPr lIns="71437" tIns="71437" rIns="71437" bIns="71437" anchor="ctr"/>
          <a:lstStyle/>
          <a:p>
            <a:endParaRPr/>
          </a:p>
        </p:txBody>
      </p:sp>
      <p:sp>
        <p:nvSpPr>
          <p:cNvPr id="115" name="Shape 115"/>
          <p:cNvSpPr/>
          <p:nvPr/>
        </p:nvSpPr>
        <p:spPr>
          <a:xfrm>
            <a:off x="9183664" y="5309549"/>
            <a:ext cx="17898833" cy="635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228600">
              <a:lnSpc>
                <a:spcPct val="120000"/>
              </a:lnSpc>
              <a:spcBef>
                <a:spcPts val="0"/>
              </a:spcBef>
              <a:defRPr sz="4000" spc="-50">
                <a:solidFill>
                  <a:srgbClr val="FFFFFF"/>
                </a:solidFill>
                <a:latin typeface="+mn-lt"/>
                <a:ea typeface="+mn-ea"/>
                <a:cs typeface="+mn-cs"/>
                <a:sym typeface="GT Haptik Bold"/>
              </a:defRPr>
            </a:lvl1pPr>
          </a:lstStyle>
          <a:p>
            <a:pPr>
              <a:defRPr>
                <a:solidFill>
                  <a:srgbClr val="000000"/>
                </a:solidFill>
              </a:defRPr>
            </a:pPr>
            <a:r>
              <a:rPr>
                <a:solidFill>
                  <a:srgbClr val="FFFFFF"/>
                </a:solidFill>
              </a:rPr>
              <a:t>Supporting Partners</a:t>
            </a:r>
          </a:p>
        </p:txBody>
      </p:sp>
      <p:sp>
        <p:nvSpPr>
          <p:cNvPr id="116" name="Shape 116"/>
          <p:cNvSpPr/>
          <p:nvPr/>
        </p:nvSpPr>
        <p:spPr>
          <a:xfrm>
            <a:off x="913035" y="3142611"/>
            <a:ext cx="6588184" cy="4968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defTabSz="228600">
              <a:lnSpc>
                <a:spcPct val="150000"/>
              </a:lnSpc>
              <a:spcBef>
                <a:spcPts val="0"/>
              </a:spcBef>
              <a:defRPr sz="3000" spc="-37">
                <a:latin typeface="+mn-lt"/>
                <a:ea typeface="+mn-ea"/>
                <a:cs typeface="+mn-cs"/>
                <a:sym typeface="GT Haptik Bold"/>
              </a:defRPr>
            </a:pPr>
            <a:r>
              <a:rPr dirty="0"/>
              <a:t>For more information on the census, contact Frank Migliorelli (</a:t>
            </a:r>
            <a:r>
              <a:rPr u="sng" dirty="0">
                <a:solidFill>
                  <a:schemeClr val="bg1"/>
                </a:solidFill>
                <a:hlinkClick r:id="rId10"/>
              </a:rPr>
              <a:t>frank_migliorelli@aiga.org</a:t>
            </a:r>
            <a:r>
              <a:rPr dirty="0"/>
              <a:t>)</a:t>
            </a:r>
          </a:p>
          <a:p>
            <a:pPr defTabSz="228600">
              <a:lnSpc>
                <a:spcPct val="150000"/>
              </a:lnSpc>
              <a:spcBef>
                <a:spcPts val="0"/>
              </a:spcBef>
              <a:defRPr sz="3000" spc="-37">
                <a:latin typeface="+mn-lt"/>
                <a:ea typeface="+mn-ea"/>
                <a:cs typeface="+mn-cs"/>
                <a:sym typeface="GT Haptik Bold"/>
              </a:defRPr>
            </a:pPr>
            <a:endParaRPr dirty="0"/>
          </a:p>
          <a:p>
            <a:pPr defTabSz="228600">
              <a:lnSpc>
                <a:spcPct val="150000"/>
              </a:lnSpc>
              <a:spcBef>
                <a:spcPts val="0"/>
              </a:spcBef>
              <a:defRPr sz="3000" spc="-37">
                <a:latin typeface="+mn-lt"/>
                <a:ea typeface="+mn-ea"/>
                <a:cs typeface="+mn-cs"/>
                <a:sym typeface="GT Haptik Bold"/>
              </a:defRPr>
            </a:pPr>
            <a:r>
              <a:rPr dirty="0"/>
              <a:t>To become a partner in Design Census 2017, contact Vanessa Crews  (</a:t>
            </a:r>
            <a:r>
              <a:rPr u="sng" dirty="0">
                <a:solidFill>
                  <a:srgbClr val="FFFFFF"/>
                </a:solidFill>
                <a:hlinkClick r:id="rId11"/>
              </a:rPr>
              <a:t>vanessa_crews@aiga.org</a:t>
            </a:r>
            <a:r>
              <a:rPr dirty="0"/>
              <a:t>). </a:t>
            </a:r>
          </a:p>
        </p:txBody>
      </p:sp>
    </p:spTree>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p:nvPr/>
        </p:nvSpPr>
        <p:spPr>
          <a:xfrm>
            <a:off x="903004" y="670321"/>
            <a:ext cx="21812661" cy="2044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00000"/>
              </a:lnSpc>
              <a:spcBef>
                <a:spcPts val="0"/>
              </a:spcBef>
              <a:defRPr sz="6800" spc="-141">
                <a:latin typeface="+mn-lt"/>
                <a:ea typeface="+mn-ea"/>
                <a:cs typeface="+mn-cs"/>
                <a:sym typeface="GT Haptik Bold"/>
              </a:defRPr>
            </a:pPr>
            <a:r>
              <a:t>Marketing &amp; Communications Kit</a:t>
            </a:r>
          </a:p>
          <a:p>
            <a:pPr>
              <a:lnSpc>
                <a:spcPct val="100000"/>
              </a:lnSpc>
              <a:spcBef>
                <a:spcPts val="0"/>
              </a:spcBef>
              <a:defRPr sz="6100" spc="-127">
                <a:solidFill>
                  <a:srgbClr val="00ADF0"/>
                </a:solidFill>
                <a:latin typeface="+mn-lt"/>
                <a:ea typeface="+mn-ea"/>
                <a:cs typeface="+mn-cs"/>
                <a:sym typeface="GT Haptik Bold"/>
              </a:defRPr>
            </a:pPr>
            <a:r>
              <a:t>Components</a:t>
            </a:r>
          </a:p>
        </p:txBody>
      </p:sp>
      <p:sp>
        <p:nvSpPr>
          <p:cNvPr id="33" name="Shape 33"/>
          <p:cNvSpPr/>
          <p:nvPr/>
        </p:nvSpPr>
        <p:spPr>
          <a:xfrm>
            <a:off x="2015357" y="3482337"/>
            <a:ext cx="21279195" cy="65722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44500" indent="-444500" defTabSz="228600">
              <a:lnSpc>
                <a:spcPct val="150000"/>
              </a:lnSpc>
              <a:spcBef>
                <a:spcPts val="0"/>
              </a:spcBef>
              <a:buClr>
                <a:srgbClr val="1C7B75"/>
              </a:buClr>
              <a:buSzPct val="148000"/>
              <a:buChar char="•"/>
              <a:defRPr sz="3600" spc="-45">
                <a:latin typeface="+mn-lt"/>
                <a:ea typeface="+mn-ea"/>
                <a:cs typeface="+mn-cs"/>
                <a:sym typeface="GT Haptik Bold"/>
              </a:defRPr>
            </a:pPr>
            <a:r>
              <a:t>What is the Design Census? </a:t>
            </a:r>
          </a:p>
          <a:p>
            <a:pPr marL="444500" indent="-444500" defTabSz="228600">
              <a:lnSpc>
                <a:spcPct val="150000"/>
              </a:lnSpc>
              <a:spcBef>
                <a:spcPts val="0"/>
              </a:spcBef>
              <a:buClr>
                <a:srgbClr val="0328D1"/>
              </a:buClr>
              <a:buSzPct val="148000"/>
              <a:buChar char="•"/>
              <a:defRPr sz="3600" spc="-45">
                <a:latin typeface="+mn-lt"/>
                <a:ea typeface="+mn-ea"/>
                <a:cs typeface="+mn-cs"/>
                <a:sym typeface="GT Haptik Bold"/>
              </a:defRPr>
            </a:pPr>
            <a:r>
              <a:t>Announcing the survey: sample emails (short, medium, long versions)</a:t>
            </a:r>
          </a:p>
          <a:p>
            <a:pPr marL="444500" indent="-444500" defTabSz="228600">
              <a:lnSpc>
                <a:spcPct val="150000"/>
              </a:lnSpc>
              <a:spcBef>
                <a:spcPts val="0"/>
              </a:spcBef>
              <a:buClr>
                <a:srgbClr val="42C8B9"/>
              </a:buClr>
              <a:buSzPct val="148000"/>
              <a:buChar char="•"/>
              <a:defRPr sz="3600" spc="-45">
                <a:latin typeface="+mn-lt"/>
                <a:ea typeface="+mn-ea"/>
                <a:cs typeface="+mn-cs"/>
                <a:sym typeface="GT Haptik Bold"/>
              </a:defRPr>
            </a:pPr>
            <a:r>
              <a:t>Design Census Day: promoting the census within your organization</a:t>
            </a:r>
          </a:p>
          <a:p>
            <a:pPr marL="444500" indent="-444500" defTabSz="228600">
              <a:lnSpc>
                <a:spcPct val="150000"/>
              </a:lnSpc>
              <a:spcBef>
                <a:spcPts val="0"/>
              </a:spcBef>
              <a:buClr>
                <a:srgbClr val="EA2B8E"/>
              </a:buClr>
              <a:buSzPct val="148000"/>
              <a:buChar char="•"/>
              <a:defRPr sz="3600" spc="-45">
                <a:latin typeface="+mn-lt"/>
                <a:ea typeface="+mn-ea"/>
                <a:cs typeface="+mn-cs"/>
                <a:sym typeface="GT Haptik Bold"/>
              </a:defRPr>
            </a:pPr>
            <a:r>
              <a:t>After the survey: sample emails to bring the census results to life</a:t>
            </a:r>
          </a:p>
          <a:p>
            <a:pPr marL="444500" indent="-444500" defTabSz="228600">
              <a:lnSpc>
                <a:spcPct val="150000"/>
              </a:lnSpc>
              <a:spcBef>
                <a:spcPts val="0"/>
              </a:spcBef>
              <a:buClr>
                <a:srgbClr val="772787"/>
              </a:buClr>
              <a:buSzPct val="148000"/>
              <a:buChar char="•"/>
              <a:defRPr sz="3600" spc="-45">
                <a:latin typeface="+mn-lt"/>
                <a:ea typeface="+mn-ea"/>
                <a:cs typeface="+mn-cs"/>
                <a:sym typeface="GT Haptik Bold"/>
              </a:defRPr>
            </a:pPr>
            <a:r>
              <a:t>Social media sample messages</a:t>
            </a:r>
          </a:p>
          <a:p>
            <a:pPr marL="444500" indent="-444500" defTabSz="228600">
              <a:lnSpc>
                <a:spcPct val="150000"/>
              </a:lnSpc>
              <a:spcBef>
                <a:spcPts val="0"/>
              </a:spcBef>
              <a:buClr>
                <a:srgbClr val="A5D11C"/>
              </a:buClr>
              <a:buSzPct val="148000"/>
              <a:buChar char="•"/>
              <a:defRPr sz="3600" spc="-45">
                <a:latin typeface="+mn-lt"/>
                <a:ea typeface="+mn-ea"/>
                <a:cs typeface="+mn-cs"/>
                <a:sym typeface="GT Haptik Bold"/>
              </a:defRPr>
            </a:pPr>
            <a:r>
              <a:t>Hashtags/handles</a:t>
            </a:r>
          </a:p>
          <a:p>
            <a:pPr marL="444500" indent="-444500" defTabSz="228600">
              <a:lnSpc>
                <a:spcPct val="150000"/>
              </a:lnSpc>
              <a:spcBef>
                <a:spcPts val="0"/>
              </a:spcBef>
              <a:buClr>
                <a:srgbClr val="FFA300"/>
              </a:buClr>
              <a:buSzPct val="148000"/>
              <a:buChar char="•"/>
              <a:defRPr sz="3600" spc="-45">
                <a:latin typeface="+mn-lt"/>
                <a:ea typeface="+mn-ea"/>
                <a:cs typeface="+mn-cs"/>
                <a:sym typeface="GT Haptik Bold"/>
              </a:defRPr>
            </a:pPr>
            <a:r>
              <a:t>Quotes</a:t>
            </a:r>
          </a:p>
          <a:p>
            <a:pPr marL="444500" indent="-444500" defTabSz="228600">
              <a:lnSpc>
                <a:spcPct val="150000"/>
              </a:lnSpc>
              <a:spcBef>
                <a:spcPts val="0"/>
              </a:spcBef>
              <a:buClr>
                <a:srgbClr val="ED2324"/>
              </a:buClr>
              <a:buSzPct val="148000"/>
              <a:buChar char="•"/>
              <a:defRPr sz="3600" spc="-45">
                <a:latin typeface="+mn-lt"/>
                <a:ea typeface="+mn-ea"/>
                <a:cs typeface="+mn-cs"/>
                <a:sym typeface="GT Haptik Bold"/>
              </a:defRPr>
            </a:pPr>
            <a:r>
              <a:t>Visual assets</a:t>
            </a:r>
          </a:p>
        </p:txBody>
      </p:sp>
      <p:pic>
        <p:nvPicPr>
          <p:cNvPr id="34" name="pasted-image.pdf"/>
          <p:cNvPicPr>
            <a:picLocks noChangeAspect="1"/>
          </p:cNvPicPr>
          <p:nvPr/>
        </p:nvPicPr>
        <p:blipFill>
          <a:blip r:embed="rId2">
            <a:extLst/>
          </a:blip>
          <a:stretch>
            <a:fillRect/>
          </a:stretch>
        </p:blipFill>
        <p:spPr>
          <a:xfrm>
            <a:off x="890232" y="11564853"/>
            <a:ext cx="3937001" cy="1258179"/>
          </a:xfrm>
          <a:prstGeom prst="rect">
            <a:avLst/>
          </a:prstGeom>
          <a:ln w="12700">
            <a:miter lim="400000"/>
          </a:ln>
        </p:spPr>
      </p:pic>
    </p:spTree>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p:nvPr/>
        </p:nvSpPr>
        <p:spPr>
          <a:xfrm>
            <a:off x="903004" y="670321"/>
            <a:ext cx="21812661" cy="2044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00000"/>
              </a:lnSpc>
              <a:spcBef>
                <a:spcPts val="0"/>
              </a:spcBef>
              <a:defRPr sz="6800" spc="-141">
                <a:latin typeface="+mn-lt"/>
                <a:ea typeface="+mn-ea"/>
                <a:cs typeface="+mn-cs"/>
                <a:sym typeface="GT Haptik Bold"/>
              </a:defRPr>
            </a:pPr>
            <a:r>
              <a:t>Marketing &amp; Communications Kit</a:t>
            </a:r>
          </a:p>
          <a:p>
            <a:pPr>
              <a:lnSpc>
                <a:spcPct val="100000"/>
              </a:lnSpc>
              <a:spcBef>
                <a:spcPts val="0"/>
              </a:spcBef>
              <a:defRPr sz="6100" spc="-127">
                <a:solidFill>
                  <a:srgbClr val="00ADF0"/>
                </a:solidFill>
                <a:latin typeface="+mn-lt"/>
                <a:ea typeface="+mn-ea"/>
                <a:cs typeface="+mn-cs"/>
                <a:sym typeface="GT Haptik Bold"/>
              </a:defRPr>
            </a:pPr>
            <a:r>
              <a:t>Timing</a:t>
            </a:r>
          </a:p>
        </p:txBody>
      </p:sp>
      <p:sp>
        <p:nvSpPr>
          <p:cNvPr id="37" name="Shape 37"/>
          <p:cNvSpPr/>
          <p:nvPr/>
        </p:nvSpPr>
        <p:spPr>
          <a:xfrm>
            <a:off x="1989957" y="5083175"/>
            <a:ext cx="21279195" cy="485775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44500" indent="-444500" defTabSz="228600">
              <a:lnSpc>
                <a:spcPct val="150000"/>
              </a:lnSpc>
              <a:spcBef>
                <a:spcPts val="0"/>
              </a:spcBef>
              <a:buClr>
                <a:srgbClr val="00AEEE"/>
              </a:buClr>
              <a:buSzPct val="148000"/>
              <a:buChar char="•"/>
              <a:defRPr sz="3600" spc="-45">
                <a:latin typeface="+mn-lt"/>
                <a:ea typeface="+mn-ea"/>
                <a:cs typeface="+mn-cs"/>
                <a:sym typeface="GT Haptik Bold"/>
              </a:defRPr>
            </a:pPr>
            <a:r>
              <a:rPr>
                <a:solidFill>
                  <a:srgbClr val="00AEEE"/>
                </a:solidFill>
              </a:rPr>
              <a:t>December 1: </a:t>
            </a:r>
            <a:r>
              <a:t>Census launches</a:t>
            </a:r>
          </a:p>
          <a:p>
            <a:pPr marL="444500" indent="-444500" defTabSz="228600">
              <a:lnSpc>
                <a:spcPct val="150000"/>
              </a:lnSpc>
              <a:spcBef>
                <a:spcPts val="0"/>
              </a:spcBef>
              <a:buClr>
                <a:srgbClr val="00AEEE"/>
              </a:buClr>
              <a:buSzPct val="148000"/>
              <a:buChar char="•"/>
              <a:defRPr sz="3600" spc="-45">
                <a:latin typeface="+mn-lt"/>
                <a:ea typeface="+mn-ea"/>
                <a:cs typeface="+mn-cs"/>
                <a:sym typeface="GT Haptik Bold"/>
              </a:defRPr>
            </a:pPr>
            <a:r>
              <a:rPr>
                <a:solidFill>
                  <a:srgbClr val="00AEEE"/>
                </a:solidFill>
              </a:rPr>
              <a:t>December 8: </a:t>
            </a:r>
            <a:r>
              <a:t>Design Census Day</a:t>
            </a:r>
          </a:p>
          <a:p>
            <a:pPr marL="444500" indent="-444500" defTabSz="228600">
              <a:lnSpc>
                <a:spcPct val="150000"/>
              </a:lnSpc>
              <a:spcBef>
                <a:spcPts val="0"/>
              </a:spcBef>
              <a:buClr>
                <a:srgbClr val="00AEEE"/>
              </a:buClr>
              <a:buSzPct val="148000"/>
              <a:buChar char="•"/>
              <a:defRPr sz="3600" spc="-45">
                <a:latin typeface="+mn-lt"/>
                <a:ea typeface="+mn-ea"/>
                <a:cs typeface="+mn-cs"/>
                <a:sym typeface="GT Haptik Bold"/>
              </a:defRPr>
            </a:pPr>
            <a:r>
              <a:rPr>
                <a:solidFill>
                  <a:srgbClr val="00AEEE"/>
                </a:solidFill>
              </a:rPr>
              <a:t>December 16: </a:t>
            </a:r>
            <a:r>
              <a:t>Census closes</a:t>
            </a:r>
          </a:p>
          <a:p>
            <a:pPr marL="444500" indent="-444500" defTabSz="228600">
              <a:lnSpc>
                <a:spcPct val="150000"/>
              </a:lnSpc>
              <a:spcBef>
                <a:spcPts val="0"/>
              </a:spcBef>
              <a:buClr>
                <a:srgbClr val="00AEEE"/>
              </a:buClr>
              <a:buSzPct val="148000"/>
              <a:buChar char="•"/>
              <a:defRPr sz="3600" spc="-45">
                <a:latin typeface="+mn-lt"/>
                <a:ea typeface="+mn-ea"/>
                <a:cs typeface="+mn-cs"/>
                <a:sym typeface="GT Haptik Bold"/>
              </a:defRPr>
            </a:pPr>
            <a:r>
              <a:rPr>
                <a:solidFill>
                  <a:srgbClr val="00AEEE"/>
                </a:solidFill>
              </a:rPr>
              <a:t>January 10: </a:t>
            </a:r>
            <a:r>
              <a:t>Census visualization gallery opens</a:t>
            </a:r>
          </a:p>
          <a:p>
            <a:pPr marL="444500" indent="-444500" defTabSz="228600">
              <a:lnSpc>
                <a:spcPct val="150000"/>
              </a:lnSpc>
              <a:spcBef>
                <a:spcPts val="0"/>
              </a:spcBef>
              <a:buClr>
                <a:srgbClr val="00AEEE"/>
              </a:buClr>
              <a:buSzPct val="148000"/>
              <a:buChar char="•"/>
              <a:defRPr sz="3600" spc="-45">
                <a:latin typeface="+mn-lt"/>
                <a:ea typeface="+mn-ea"/>
                <a:cs typeface="+mn-cs"/>
                <a:sym typeface="GT Haptik Bold"/>
              </a:defRPr>
            </a:pPr>
            <a:endParaRPr/>
          </a:p>
        </p:txBody>
      </p:sp>
      <p:pic>
        <p:nvPicPr>
          <p:cNvPr id="38" name="pasted-image.pdf"/>
          <p:cNvPicPr>
            <a:picLocks noChangeAspect="1"/>
          </p:cNvPicPr>
          <p:nvPr/>
        </p:nvPicPr>
        <p:blipFill>
          <a:blip r:embed="rId2">
            <a:extLst/>
          </a:blip>
          <a:stretch>
            <a:fillRect/>
          </a:stretch>
        </p:blipFill>
        <p:spPr>
          <a:xfrm>
            <a:off x="890232" y="11564853"/>
            <a:ext cx="3937001" cy="1258179"/>
          </a:xfrm>
          <a:prstGeom prst="rect">
            <a:avLst/>
          </a:prstGeom>
          <a:ln w="12700">
            <a:miter lim="400000"/>
          </a:ln>
        </p:spPr>
      </p:pic>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hape 40"/>
          <p:cNvSpPr/>
          <p:nvPr/>
        </p:nvSpPr>
        <p:spPr>
          <a:xfrm>
            <a:off x="903004" y="670321"/>
            <a:ext cx="22061204" cy="2044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00000"/>
              </a:lnSpc>
              <a:spcBef>
                <a:spcPts val="0"/>
              </a:spcBef>
              <a:defRPr sz="6800" spc="-141">
                <a:latin typeface="+mn-lt"/>
                <a:ea typeface="+mn-ea"/>
                <a:cs typeface="+mn-cs"/>
                <a:sym typeface="GT Haptik Bold"/>
              </a:defRPr>
            </a:pPr>
            <a:r>
              <a:t>Marketing &amp; Communications Kit</a:t>
            </a:r>
          </a:p>
          <a:p>
            <a:pPr>
              <a:lnSpc>
                <a:spcPct val="100000"/>
              </a:lnSpc>
              <a:spcBef>
                <a:spcPts val="0"/>
              </a:spcBef>
              <a:defRPr sz="6100" spc="-127">
                <a:solidFill>
                  <a:srgbClr val="1C7B75"/>
                </a:solidFill>
                <a:latin typeface="+mn-lt"/>
                <a:ea typeface="+mn-ea"/>
                <a:cs typeface="+mn-cs"/>
                <a:sym typeface="GT Haptik Bold"/>
              </a:defRPr>
            </a:pPr>
            <a:r>
              <a:t>What is the Design Census?</a:t>
            </a:r>
          </a:p>
        </p:txBody>
      </p:sp>
      <p:sp>
        <p:nvSpPr>
          <p:cNvPr id="41" name="Shape 41"/>
          <p:cNvSpPr/>
          <p:nvPr/>
        </p:nvSpPr>
        <p:spPr>
          <a:xfrm>
            <a:off x="244567" y="2510283"/>
            <a:ext cx="22980466" cy="9659145"/>
          </a:xfrm>
          <a:prstGeom prst="rect">
            <a:avLst/>
          </a:prstGeom>
          <a:ln w="12700">
            <a:miter lim="400000"/>
          </a:ln>
          <a:extLst>
            <a:ext uri="{C572A759-6A51-4108-AA02-DFA0A04FC94B}">
              <ma14:wrappingTextBoxFlag xmlns:ma14="http://schemas.microsoft.com/office/mac/drawingml/2011/main" val="1"/>
            </a:ext>
          </a:extLst>
        </p:spPr>
        <p:txBody>
          <a:bodyPr lIns="774700" tIns="774700" rIns="774700" bIns="774700" numCol="2" spcCol="1149023"/>
          <a:lstStyle/>
          <a:p>
            <a:pPr defTabSz="228600">
              <a:lnSpc>
                <a:spcPct val="150000"/>
              </a:lnSpc>
              <a:spcBef>
                <a:spcPts val="0"/>
              </a:spcBef>
              <a:defRPr sz="2000" spc="-25">
                <a:solidFill>
                  <a:srgbClr val="282828"/>
                </a:solidFill>
                <a:latin typeface="GT Haptik Regular"/>
                <a:ea typeface="GT Haptik Regular"/>
                <a:cs typeface="GT Haptik Regular"/>
                <a:sym typeface="GT Haptik Regular"/>
              </a:defRPr>
            </a:pPr>
            <a:r>
              <a:t>The Design Census is a new collaboration from AIGA and Google. The free and open-source resource will equip the modern designer with a critical understanding of the complex economic, social, and cultural factors shaping the design practice today.</a:t>
            </a:r>
          </a:p>
          <a:p>
            <a:pPr defTabSz="228600">
              <a:lnSpc>
                <a:spcPct val="150000"/>
              </a:lnSpc>
              <a:spcBef>
                <a:spcPts val="0"/>
              </a:spcBef>
              <a:defRPr sz="2000" spc="-25">
                <a:solidFill>
                  <a:srgbClr val="282828"/>
                </a:solidFill>
                <a:latin typeface="GT Haptik Regular"/>
                <a:ea typeface="GT Haptik Regular"/>
                <a:cs typeface="GT Haptik Regular"/>
                <a:sym typeface="GT Haptik Regular"/>
              </a:defRPr>
            </a:pPr>
            <a:endParaRPr/>
          </a:p>
          <a:p>
            <a:pPr defTabSz="228600">
              <a:lnSpc>
                <a:spcPct val="150000"/>
              </a:lnSpc>
              <a:spcBef>
                <a:spcPts val="0"/>
              </a:spcBef>
              <a:defRPr sz="2000" spc="-25">
                <a:solidFill>
                  <a:srgbClr val="282828"/>
                </a:solidFill>
                <a:latin typeface="GT Haptik Regular"/>
                <a:ea typeface="GT Haptik Regular"/>
                <a:cs typeface="GT Haptik Regular"/>
                <a:sym typeface="GT Haptik Regular"/>
              </a:defRPr>
            </a:pPr>
            <a:r>
              <a:t>The online survey will </a:t>
            </a:r>
            <a:r>
              <a:rPr>
                <a:latin typeface="+mn-lt"/>
                <a:ea typeface="+mn-ea"/>
                <a:cs typeface="+mn-cs"/>
                <a:sym typeface="GT Haptik Bold"/>
              </a:rPr>
              <a:t>launch December 1 and close December 16, 2016</a:t>
            </a:r>
            <a:r>
              <a:t>, capturing everything from salary range to demographics, locations, disciplines, and industry-specific challenges—even how much coffee designers drink each day. Participants will spend approximately 15 minutes answering 50 questions, the results of which will be available to the public to help empower the global design community. </a:t>
            </a:r>
          </a:p>
          <a:p>
            <a:pPr defTabSz="228600">
              <a:lnSpc>
                <a:spcPct val="150000"/>
              </a:lnSpc>
              <a:spcBef>
                <a:spcPts val="0"/>
              </a:spcBef>
              <a:defRPr sz="2000" spc="-25">
                <a:solidFill>
                  <a:srgbClr val="282828"/>
                </a:solidFill>
                <a:latin typeface="GT Haptik Regular"/>
                <a:ea typeface="GT Haptik Regular"/>
                <a:cs typeface="GT Haptik Regular"/>
                <a:sym typeface="GT Haptik Regular"/>
              </a:defRPr>
            </a:pPr>
            <a:endParaRPr/>
          </a:p>
          <a:p>
            <a:pPr defTabSz="228600">
              <a:lnSpc>
                <a:spcPct val="150000"/>
              </a:lnSpc>
              <a:spcBef>
                <a:spcPts val="0"/>
              </a:spcBef>
              <a:defRPr sz="2000" spc="-25">
                <a:solidFill>
                  <a:srgbClr val="282828"/>
                </a:solidFill>
                <a:latin typeface="GT Haptik Regular"/>
                <a:ea typeface="GT Haptik Regular"/>
                <a:cs typeface="GT Haptik Regular"/>
                <a:sym typeface="GT Haptik Regular"/>
              </a:defRPr>
            </a:pPr>
            <a:r>
              <a:t>The Design Census is an evolution of AIGA’s respected Annual Design Salary </a:t>
            </a:r>
            <a:r>
              <a:rPr u="sng">
                <a:solidFill>
                  <a:srgbClr val="00AEEE"/>
                </a:solidFill>
                <a:hlinkClick r:id="rId2"/>
              </a:rPr>
              <a:t>Survey</a:t>
            </a:r>
            <a:r>
              <a:t>, a highly anticipated member service since 1994. The salary survey has been an invaluable resource, enabling designers to better navigate the complex economic ecosystem of the design industry and advocate for the value of their profession. </a:t>
            </a:r>
          </a:p>
          <a:p>
            <a:pPr defTabSz="228600">
              <a:lnSpc>
                <a:spcPct val="150000"/>
              </a:lnSpc>
              <a:spcBef>
                <a:spcPts val="0"/>
              </a:spcBef>
              <a:defRPr sz="2000" spc="-25">
                <a:solidFill>
                  <a:srgbClr val="282828"/>
                </a:solidFill>
                <a:latin typeface="GT Haptik Regular"/>
                <a:ea typeface="GT Haptik Regular"/>
                <a:cs typeface="GT Haptik Regular"/>
                <a:sym typeface="GT Haptik Regular"/>
              </a:defRPr>
            </a:pPr>
            <a:endParaRPr/>
          </a:p>
          <a:p>
            <a:pPr defTabSz="228600">
              <a:lnSpc>
                <a:spcPct val="150000"/>
              </a:lnSpc>
              <a:spcBef>
                <a:spcPts val="0"/>
              </a:spcBef>
              <a:defRPr sz="2000" spc="-25">
                <a:solidFill>
                  <a:srgbClr val="282828"/>
                </a:solidFill>
                <a:latin typeface="GT Haptik Regular"/>
                <a:ea typeface="GT Haptik Regular"/>
                <a:cs typeface="GT Haptik Regular"/>
                <a:sym typeface="GT Haptik Regular"/>
              </a:defRPr>
            </a:pPr>
            <a:r>
              <a:t>The Design Census will build upon the previous annual survey model by providing new, unique opportunities for co-creation, data interpretation, and data visualization. AIGA will publish its own report and curate a series of visualizations, enlisting award-winning data visualization consultancies SosoMedia and Maga Design to create dynamic portraits of the design community.</a:t>
            </a:r>
          </a:p>
          <a:p>
            <a:pPr defTabSz="228600">
              <a:lnSpc>
                <a:spcPct val="150000"/>
              </a:lnSpc>
              <a:spcBef>
                <a:spcPts val="0"/>
              </a:spcBef>
              <a:defRPr sz="2000" spc="-25">
                <a:solidFill>
                  <a:srgbClr val="282828"/>
                </a:solidFill>
                <a:latin typeface="GT Haptik Regular"/>
                <a:ea typeface="GT Haptik Regular"/>
                <a:cs typeface="GT Haptik Regular"/>
                <a:sym typeface="GT Haptik Regular"/>
              </a:defRPr>
            </a:pPr>
            <a:endParaRPr/>
          </a:p>
          <a:p>
            <a:pPr defTabSz="228600">
              <a:lnSpc>
                <a:spcPct val="150000"/>
              </a:lnSpc>
              <a:spcBef>
                <a:spcPts val="0"/>
              </a:spcBef>
              <a:defRPr sz="2000" spc="-25">
                <a:solidFill>
                  <a:srgbClr val="282828"/>
                </a:solidFill>
                <a:latin typeface="GT Haptik Regular"/>
                <a:ea typeface="GT Haptik Regular"/>
                <a:cs typeface="GT Haptik Regular"/>
                <a:sym typeface="GT Haptik Regular"/>
              </a:defRPr>
            </a:pPr>
            <a:r>
              <a:t>But the Design Census is only as good as its participants. The more people who participate, the more rich the data will become for all. The following communications kit will help you easily promote the message with ready-made email copy, along with several sample social media posts and visual assets for your use.</a:t>
            </a:r>
          </a:p>
          <a:p>
            <a:pPr defTabSz="228600">
              <a:lnSpc>
                <a:spcPct val="150000"/>
              </a:lnSpc>
              <a:spcBef>
                <a:spcPts val="0"/>
              </a:spcBef>
              <a:defRPr sz="2000" spc="-25">
                <a:solidFill>
                  <a:srgbClr val="282828"/>
                </a:solidFill>
                <a:latin typeface="GT Haptik Regular"/>
                <a:ea typeface="GT Haptik Regular"/>
                <a:cs typeface="GT Haptik Regular"/>
                <a:sym typeface="GT Haptik Regular"/>
              </a:defRPr>
            </a:pPr>
            <a:endParaRPr/>
          </a:p>
          <a:p>
            <a:pPr defTabSz="228600">
              <a:lnSpc>
                <a:spcPct val="150000"/>
              </a:lnSpc>
              <a:spcBef>
                <a:spcPts val="0"/>
              </a:spcBef>
              <a:defRPr sz="2000" spc="-25">
                <a:solidFill>
                  <a:srgbClr val="282828"/>
                </a:solidFill>
                <a:latin typeface="GT Haptik Regular"/>
                <a:ea typeface="GT Haptik Regular"/>
                <a:cs typeface="GT Haptik Regular"/>
                <a:sym typeface="GT Haptik Regular"/>
              </a:defRPr>
            </a:pPr>
            <a:r>
              <a:t>This is more than a salary survey. This is an opportunity to learn about your peers, the global design community, and your place in it. The results will be shared early next year, after which we will announce an open call to visualize the data. For more information on the census, contact Frank Migliorelli (</a:t>
            </a:r>
            <a:r>
              <a:rPr u="sng">
                <a:solidFill>
                  <a:srgbClr val="00AEEE"/>
                </a:solidFill>
                <a:hlinkClick r:id="rId3"/>
              </a:rPr>
              <a:t>frank_migliorelli@aiga.org</a:t>
            </a:r>
            <a:r>
              <a:t>). To become a partner in Design Census 2017, contact Vanessa Crews (</a:t>
            </a:r>
            <a:r>
              <a:rPr u="sng">
                <a:solidFill>
                  <a:srgbClr val="00AEEE"/>
                </a:solidFill>
                <a:hlinkClick r:id="rId4"/>
              </a:rPr>
              <a:t>vanessa_crews@aiga.org</a:t>
            </a:r>
            <a:r>
              <a:t>).</a:t>
            </a:r>
          </a:p>
        </p:txBody>
      </p:sp>
      <p:pic>
        <p:nvPicPr>
          <p:cNvPr id="42" name="pasted-image.pdf"/>
          <p:cNvPicPr>
            <a:picLocks noChangeAspect="1"/>
          </p:cNvPicPr>
          <p:nvPr/>
        </p:nvPicPr>
        <p:blipFill>
          <a:blip r:embed="rId5">
            <a:extLst/>
          </a:blip>
          <a:stretch>
            <a:fillRect/>
          </a:stretch>
        </p:blipFill>
        <p:spPr>
          <a:xfrm>
            <a:off x="890232" y="11564853"/>
            <a:ext cx="3937001" cy="1258179"/>
          </a:xfrm>
          <a:prstGeom prst="rect">
            <a:avLst/>
          </a:prstGeom>
          <a:ln w="12700">
            <a:miter lim="400000"/>
          </a:ln>
        </p:spPr>
      </p:pic>
    </p:spTree>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p:nvPr/>
        </p:nvSpPr>
        <p:spPr>
          <a:xfrm>
            <a:off x="903004" y="670321"/>
            <a:ext cx="22342290" cy="2044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00000"/>
              </a:lnSpc>
              <a:spcBef>
                <a:spcPts val="0"/>
              </a:spcBef>
              <a:defRPr sz="6800" spc="-141">
                <a:latin typeface="+mn-lt"/>
                <a:ea typeface="+mn-ea"/>
                <a:cs typeface="+mn-cs"/>
                <a:sym typeface="GT Haptik Bold"/>
              </a:defRPr>
            </a:pPr>
            <a:r>
              <a:t>Marketing &amp; Communications Kit</a:t>
            </a:r>
          </a:p>
          <a:p>
            <a:pPr>
              <a:lnSpc>
                <a:spcPct val="100000"/>
              </a:lnSpc>
              <a:spcBef>
                <a:spcPts val="0"/>
              </a:spcBef>
              <a:defRPr sz="6100" spc="-127">
                <a:solidFill>
                  <a:srgbClr val="0327D1"/>
                </a:solidFill>
                <a:latin typeface="+mn-lt"/>
                <a:ea typeface="+mn-ea"/>
                <a:cs typeface="+mn-cs"/>
                <a:sym typeface="GT Haptik Bold"/>
              </a:defRPr>
            </a:pPr>
            <a:r>
              <a:t>Announcing the survey (short copy)</a:t>
            </a:r>
          </a:p>
        </p:txBody>
      </p:sp>
      <p:sp>
        <p:nvSpPr>
          <p:cNvPr id="45" name="Shape 45"/>
          <p:cNvSpPr/>
          <p:nvPr/>
        </p:nvSpPr>
        <p:spPr>
          <a:xfrm>
            <a:off x="976883" y="3159054"/>
            <a:ext cx="18832726"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228600">
              <a:lnSpc>
                <a:spcPct val="150000"/>
              </a:lnSpc>
              <a:spcBef>
                <a:spcPts val="0"/>
              </a:spcBef>
              <a:defRPr sz="3000" i="1" spc="-37">
                <a:solidFill>
                  <a:srgbClr val="00AEEE"/>
                </a:solidFill>
                <a:latin typeface="GT Haptik Regular"/>
                <a:ea typeface="GT Haptik Regular"/>
                <a:cs typeface="GT Haptik Regular"/>
                <a:sym typeface="GT Haptik Regular"/>
              </a:defRPr>
            </a:lvl1pPr>
          </a:lstStyle>
          <a:p>
            <a:r>
              <a:t>Use this suggested text in an email to your partners, members, or employees.</a:t>
            </a:r>
          </a:p>
        </p:txBody>
      </p:sp>
      <p:pic>
        <p:nvPicPr>
          <p:cNvPr id="46" name="pasted-image.pdf"/>
          <p:cNvPicPr>
            <a:picLocks noChangeAspect="1"/>
          </p:cNvPicPr>
          <p:nvPr/>
        </p:nvPicPr>
        <p:blipFill>
          <a:blip r:embed="rId2">
            <a:extLst/>
          </a:blip>
          <a:stretch>
            <a:fillRect/>
          </a:stretch>
        </p:blipFill>
        <p:spPr>
          <a:xfrm>
            <a:off x="890232" y="11564853"/>
            <a:ext cx="3937001" cy="1258179"/>
          </a:xfrm>
          <a:prstGeom prst="rect">
            <a:avLst/>
          </a:prstGeom>
          <a:ln w="12700">
            <a:miter lim="400000"/>
          </a:ln>
        </p:spPr>
      </p:pic>
      <p:sp>
        <p:nvSpPr>
          <p:cNvPr id="47" name="Shape 47"/>
          <p:cNvSpPr/>
          <p:nvPr/>
        </p:nvSpPr>
        <p:spPr>
          <a:xfrm>
            <a:off x="1385204" y="2893502"/>
            <a:ext cx="17812884" cy="9673262"/>
          </a:xfrm>
          <a:prstGeom prst="rect">
            <a:avLst/>
          </a:prstGeom>
          <a:ln w="12700">
            <a:miter lim="400000"/>
          </a:ln>
          <a:extLst>
            <a:ext uri="{C572A759-6A51-4108-AA02-DFA0A04FC94B}">
              <ma14:wrappingTextBoxFlag xmlns:ma14="http://schemas.microsoft.com/office/mac/drawingml/2011/main" val="1"/>
            </a:ext>
          </a:extLst>
        </p:spPr>
        <p:txBody>
          <a:bodyPr lIns="1384300" tIns="1384300" rIns="1384300" bIns="1384300" numCol="2" spcCol="890644" anchor="ctr"/>
          <a:lstStyle/>
          <a:p>
            <a:pPr>
              <a:defRPr sz="2000" spc="33">
                <a:latin typeface="Serifa Std 65 Bold"/>
                <a:ea typeface="Serifa Std 65 Bold"/>
                <a:cs typeface="Serifa Std 65 Bold"/>
                <a:sym typeface="Serifa Std 65 Bold"/>
              </a:defRPr>
            </a:pPr>
            <a:r>
              <a:t>Subject Line:</a:t>
            </a:r>
          </a:p>
          <a:p>
            <a:pPr>
              <a:defRPr sz="2000" spc="33"/>
            </a:pPr>
            <a:r>
              <a:t>Be heard, be counted. Design Census launches December 1, 2016</a:t>
            </a:r>
          </a:p>
          <a:p>
            <a:pPr>
              <a:defRPr sz="2000" spc="33"/>
            </a:pPr>
            <a:endParaRPr/>
          </a:p>
          <a:p>
            <a:pPr>
              <a:defRPr sz="2000" spc="33">
                <a:latin typeface="Serifa Std 65 Bold"/>
                <a:ea typeface="Serifa Std 65 Bold"/>
                <a:cs typeface="Serifa Std 65 Bold"/>
                <a:sym typeface="Serifa Std 65 Bold"/>
              </a:defRPr>
            </a:pPr>
            <a:r>
              <a:t>Body Copy:</a:t>
            </a:r>
          </a:p>
          <a:p>
            <a:pPr>
              <a:defRPr sz="2000" spc="33"/>
            </a:pPr>
            <a:r>
              <a:t>AIGA and Google Design invite you take part in the inaugural Design Census, launching December 1, 2016. The survey will capture everything from demographics to industry-specific challenges to how much coffee designers drink each day. The insights will be shared globally and empower designers with open-source data about our rapidly evolving profession. Take the census, then dive into the findings to learn more about your peers, the design community, and your place in it. For more information visit: </a:t>
            </a:r>
            <a:r>
              <a:rPr u="sng">
                <a:solidFill>
                  <a:srgbClr val="00AEEE"/>
                </a:solidFill>
                <a:hlinkClick r:id="rId3"/>
              </a:rPr>
              <a:t>designcensus.org</a:t>
            </a:r>
            <a:r>
              <a:t>.</a:t>
            </a:r>
          </a:p>
          <a:p>
            <a:pPr>
              <a:defRPr sz="2000" spc="33"/>
            </a:pPr>
            <a:endParaRPr/>
          </a:p>
          <a:p>
            <a:pPr>
              <a:defRPr sz="2000" spc="33"/>
            </a:pPr>
            <a:r>
              <a:rPr u="sng">
                <a:solidFill>
                  <a:srgbClr val="00AEEE"/>
                </a:solidFill>
                <a:hlinkClick r:id="rId3"/>
              </a:rPr>
              <a:t>designcensus.org</a:t>
            </a:r>
            <a:r>
              <a:t>, December 1–16, 2016</a:t>
            </a:r>
          </a:p>
          <a:p>
            <a:pPr>
              <a:defRPr sz="1800" spc="30"/>
            </a:pPr>
            <a:endParaRPr/>
          </a:p>
        </p:txBody>
      </p:sp>
    </p:spTree>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hape 49"/>
          <p:cNvSpPr/>
          <p:nvPr/>
        </p:nvSpPr>
        <p:spPr>
          <a:xfrm>
            <a:off x="903004" y="670321"/>
            <a:ext cx="22342290" cy="2044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00000"/>
              </a:lnSpc>
              <a:spcBef>
                <a:spcPts val="0"/>
              </a:spcBef>
              <a:defRPr sz="6800" spc="-141">
                <a:latin typeface="+mn-lt"/>
                <a:ea typeface="+mn-ea"/>
                <a:cs typeface="+mn-cs"/>
                <a:sym typeface="GT Haptik Bold"/>
              </a:defRPr>
            </a:pPr>
            <a:r>
              <a:t>Marketing &amp; Communications Kit</a:t>
            </a:r>
          </a:p>
          <a:p>
            <a:pPr>
              <a:lnSpc>
                <a:spcPct val="100000"/>
              </a:lnSpc>
              <a:spcBef>
                <a:spcPts val="0"/>
              </a:spcBef>
              <a:defRPr sz="6100" spc="-127">
                <a:solidFill>
                  <a:srgbClr val="0327D1"/>
                </a:solidFill>
                <a:latin typeface="+mn-lt"/>
                <a:ea typeface="+mn-ea"/>
                <a:cs typeface="+mn-cs"/>
                <a:sym typeface="GT Haptik Bold"/>
              </a:defRPr>
            </a:pPr>
            <a:r>
              <a:t>Announcing the survey (medium copy)</a:t>
            </a:r>
          </a:p>
        </p:txBody>
      </p:sp>
      <p:sp>
        <p:nvSpPr>
          <p:cNvPr id="50" name="Shape 50"/>
          <p:cNvSpPr/>
          <p:nvPr/>
        </p:nvSpPr>
        <p:spPr>
          <a:xfrm>
            <a:off x="976883" y="3159054"/>
            <a:ext cx="18832726"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228600">
              <a:lnSpc>
                <a:spcPct val="150000"/>
              </a:lnSpc>
              <a:spcBef>
                <a:spcPts val="0"/>
              </a:spcBef>
              <a:defRPr sz="3000" i="1" spc="-37">
                <a:solidFill>
                  <a:srgbClr val="00AEEE"/>
                </a:solidFill>
                <a:latin typeface="GT Haptik Regular"/>
                <a:ea typeface="GT Haptik Regular"/>
                <a:cs typeface="GT Haptik Regular"/>
                <a:sym typeface="GT Haptik Regular"/>
              </a:defRPr>
            </a:lvl1pPr>
          </a:lstStyle>
          <a:p>
            <a:r>
              <a:t>Use this suggested text in an email to your partners, members, or employees.</a:t>
            </a:r>
          </a:p>
        </p:txBody>
      </p:sp>
      <p:pic>
        <p:nvPicPr>
          <p:cNvPr id="51" name="pasted-image.pdf"/>
          <p:cNvPicPr>
            <a:picLocks noChangeAspect="1"/>
          </p:cNvPicPr>
          <p:nvPr/>
        </p:nvPicPr>
        <p:blipFill>
          <a:blip r:embed="rId2">
            <a:extLst/>
          </a:blip>
          <a:stretch>
            <a:fillRect/>
          </a:stretch>
        </p:blipFill>
        <p:spPr>
          <a:xfrm>
            <a:off x="890232" y="11564853"/>
            <a:ext cx="3937001" cy="1258179"/>
          </a:xfrm>
          <a:prstGeom prst="rect">
            <a:avLst/>
          </a:prstGeom>
          <a:ln w="12700">
            <a:miter lim="400000"/>
          </a:ln>
        </p:spPr>
      </p:pic>
      <p:sp>
        <p:nvSpPr>
          <p:cNvPr id="52" name="Shape 52"/>
          <p:cNvSpPr/>
          <p:nvPr/>
        </p:nvSpPr>
        <p:spPr>
          <a:xfrm>
            <a:off x="1359804" y="3222087"/>
            <a:ext cx="21276313" cy="9333603"/>
          </a:xfrm>
          <a:prstGeom prst="rect">
            <a:avLst/>
          </a:prstGeom>
          <a:ln w="12700">
            <a:miter lim="400000"/>
          </a:ln>
          <a:extLst>
            <a:ext uri="{C572A759-6A51-4108-AA02-DFA0A04FC94B}">
              <ma14:wrappingTextBoxFlag xmlns:ma14="http://schemas.microsoft.com/office/mac/drawingml/2011/main" val="1"/>
            </a:ext>
          </a:extLst>
        </p:spPr>
        <p:txBody>
          <a:bodyPr lIns="1384300" tIns="1384300" rIns="1384300" bIns="1384300" numCol="2" spcCol="1063815"/>
          <a:lstStyle/>
          <a:p>
            <a:pPr>
              <a:defRPr sz="2000" spc="33">
                <a:latin typeface="Serifa Std 65 Bold"/>
                <a:ea typeface="Serifa Std 65 Bold"/>
                <a:cs typeface="Serifa Std 65 Bold"/>
                <a:sym typeface="Serifa Std 65 Bold"/>
              </a:defRPr>
            </a:pPr>
            <a:r>
              <a:t>Subject Line:</a:t>
            </a:r>
          </a:p>
          <a:p>
            <a:pPr>
              <a:defRPr sz="2000" spc="33"/>
            </a:pPr>
            <a:r>
              <a:t>Be heard, be counted. Design Census launches December 1, 2016</a:t>
            </a:r>
          </a:p>
          <a:p>
            <a:pPr>
              <a:defRPr sz="2000" spc="33"/>
            </a:pPr>
            <a:endParaRPr/>
          </a:p>
          <a:p>
            <a:pPr>
              <a:defRPr sz="2000" spc="33">
                <a:latin typeface="Serifa Std 65 Bold"/>
                <a:ea typeface="Serifa Std 65 Bold"/>
                <a:cs typeface="Serifa Std 65 Bold"/>
                <a:sym typeface="Serifa Std 65 Bold"/>
              </a:defRPr>
            </a:pPr>
            <a:r>
              <a:t>Body Copy:</a:t>
            </a:r>
          </a:p>
          <a:p>
            <a:pPr>
              <a:defRPr sz="2000" spc="33"/>
            </a:pPr>
            <a:r>
              <a:t>Google and AIGA invite you to take part in the inaugural Design Census—an open and collaborative resource for understanding the complex economic, social, and cultural factors shaping the design practice today. It’s free and open to everyone, and the data will ultimately empower the design community to take charge of its professional development and happiness.</a:t>
            </a:r>
          </a:p>
          <a:p>
            <a:pPr>
              <a:defRPr sz="2000" spc="33"/>
            </a:pPr>
            <a:endParaRPr/>
          </a:p>
          <a:p>
            <a:pPr>
              <a:defRPr sz="2000" spc="33"/>
            </a:pPr>
            <a:r>
              <a:t>Sign up now at </a:t>
            </a:r>
            <a:r>
              <a:rPr u="sng">
                <a:solidFill>
                  <a:srgbClr val="00AEEE"/>
                </a:solidFill>
                <a:hlinkClick r:id="rId3"/>
              </a:rPr>
              <a:t>designcensus.org</a:t>
            </a:r>
            <a:r>
              <a:t>, to get your link to the survey </a:t>
            </a:r>
            <a:r>
              <a:rPr>
                <a:latin typeface="Serifa Std 65 Bold"/>
                <a:ea typeface="Serifa Std 65 Bold"/>
                <a:cs typeface="Serifa Std 65 Bold"/>
                <a:sym typeface="Serifa Std 65 Bold"/>
              </a:rPr>
              <a:t>which launches December 1 and closes December 16, 2016</a:t>
            </a:r>
            <a:r>
              <a:t>. Spend just 15 minutes to answer the 50 questions that will capture everything from salary ranges to demographics, locations, disciplines, and industry-specific challenges—even how much coffee designers drink each day.</a:t>
            </a:r>
          </a:p>
          <a:p>
            <a:pPr>
              <a:defRPr sz="2000" spc="33"/>
            </a:pPr>
            <a:endParaRPr/>
          </a:p>
          <a:p>
            <a:pPr>
              <a:defRPr sz="2000" spc="33"/>
            </a:pPr>
            <a:r>
              <a:t>The open-source data will be published early next year, after which the design community will be invited again, this time to download, interpret, and visualize the results.</a:t>
            </a:r>
          </a:p>
          <a:p>
            <a:pPr>
              <a:defRPr sz="2000" spc="33"/>
            </a:pPr>
            <a:endParaRPr/>
          </a:p>
          <a:p>
            <a:pPr>
              <a:defRPr sz="2000" spc="33"/>
            </a:pPr>
            <a:r>
              <a:t>Design Census is more than a salary survey. Get involved today and learn about your peers, the global community, and your place in it.</a:t>
            </a:r>
          </a:p>
          <a:p>
            <a:pPr>
              <a:defRPr sz="2000" spc="33"/>
            </a:pPr>
            <a:endParaRPr/>
          </a:p>
          <a:p>
            <a:pPr>
              <a:defRPr sz="2000" spc="33"/>
            </a:pPr>
            <a:r>
              <a:rPr u="sng">
                <a:solidFill>
                  <a:srgbClr val="00AEEE"/>
                </a:solidFill>
                <a:hlinkClick r:id="rId3"/>
              </a:rPr>
              <a:t>designcensus.org</a:t>
            </a:r>
            <a:r>
              <a:t>, December 1–16, 2016</a:t>
            </a:r>
          </a:p>
        </p:txBody>
      </p:sp>
    </p:spTree>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p:nvPr/>
        </p:nvSpPr>
        <p:spPr>
          <a:xfrm>
            <a:off x="903004" y="670321"/>
            <a:ext cx="22342290" cy="2044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00000"/>
              </a:lnSpc>
              <a:spcBef>
                <a:spcPts val="0"/>
              </a:spcBef>
              <a:defRPr sz="6800" spc="-141">
                <a:latin typeface="+mn-lt"/>
                <a:ea typeface="+mn-ea"/>
                <a:cs typeface="+mn-cs"/>
                <a:sym typeface="GT Haptik Bold"/>
              </a:defRPr>
            </a:pPr>
            <a:r>
              <a:t>Marketing &amp; Communications Kit</a:t>
            </a:r>
          </a:p>
          <a:p>
            <a:pPr>
              <a:lnSpc>
                <a:spcPct val="100000"/>
              </a:lnSpc>
              <a:spcBef>
                <a:spcPts val="0"/>
              </a:spcBef>
              <a:defRPr sz="6100" spc="-127">
                <a:solidFill>
                  <a:srgbClr val="0327D1"/>
                </a:solidFill>
                <a:latin typeface="+mn-lt"/>
                <a:ea typeface="+mn-ea"/>
                <a:cs typeface="+mn-cs"/>
                <a:sym typeface="GT Haptik Bold"/>
              </a:defRPr>
            </a:pPr>
            <a:r>
              <a:t>Announcing the survey (long copy)</a:t>
            </a:r>
          </a:p>
        </p:txBody>
      </p:sp>
      <p:sp>
        <p:nvSpPr>
          <p:cNvPr id="55" name="Shape 55"/>
          <p:cNvSpPr/>
          <p:nvPr/>
        </p:nvSpPr>
        <p:spPr>
          <a:xfrm>
            <a:off x="976883" y="3273354"/>
            <a:ext cx="18832726"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228600">
              <a:lnSpc>
                <a:spcPct val="150000"/>
              </a:lnSpc>
              <a:spcBef>
                <a:spcPts val="0"/>
              </a:spcBef>
              <a:defRPr sz="3000" i="1" spc="-37">
                <a:solidFill>
                  <a:srgbClr val="00AEEE"/>
                </a:solidFill>
                <a:latin typeface="GT Haptik Regular"/>
                <a:ea typeface="GT Haptik Regular"/>
                <a:cs typeface="GT Haptik Regular"/>
                <a:sym typeface="GT Haptik Regular"/>
              </a:defRPr>
            </a:lvl1pPr>
          </a:lstStyle>
          <a:p>
            <a:r>
              <a:t>Use this suggested text in an email to your partners, members, or employees.</a:t>
            </a:r>
          </a:p>
        </p:txBody>
      </p:sp>
      <p:pic>
        <p:nvPicPr>
          <p:cNvPr id="56" name="pasted-image.pdf"/>
          <p:cNvPicPr>
            <a:picLocks noChangeAspect="1"/>
          </p:cNvPicPr>
          <p:nvPr/>
        </p:nvPicPr>
        <p:blipFill>
          <a:blip r:embed="rId2">
            <a:extLst/>
          </a:blip>
          <a:stretch>
            <a:fillRect/>
          </a:stretch>
        </p:blipFill>
        <p:spPr>
          <a:xfrm>
            <a:off x="890232" y="11564853"/>
            <a:ext cx="3937001" cy="1258179"/>
          </a:xfrm>
          <a:prstGeom prst="rect">
            <a:avLst/>
          </a:prstGeom>
          <a:ln w="12700">
            <a:miter lim="400000"/>
          </a:ln>
        </p:spPr>
      </p:pic>
      <p:sp>
        <p:nvSpPr>
          <p:cNvPr id="57" name="Shape 57"/>
          <p:cNvSpPr/>
          <p:nvPr/>
        </p:nvSpPr>
        <p:spPr>
          <a:xfrm>
            <a:off x="1376589" y="3018887"/>
            <a:ext cx="21630822" cy="9485882"/>
          </a:xfrm>
          <a:prstGeom prst="rect">
            <a:avLst/>
          </a:prstGeom>
          <a:ln w="12700">
            <a:miter lim="400000"/>
          </a:ln>
          <a:extLst>
            <a:ext uri="{C572A759-6A51-4108-AA02-DFA0A04FC94B}">
              <ma14:wrappingTextBoxFlag xmlns:ma14="http://schemas.microsoft.com/office/mac/drawingml/2011/main" val="1"/>
            </a:ext>
          </a:extLst>
        </p:spPr>
        <p:txBody>
          <a:bodyPr lIns="1384300" tIns="1384300" rIns="1384300" bIns="1384300" numCol="2" spcCol="1081541"/>
          <a:lstStyle/>
          <a:p>
            <a:pPr>
              <a:defRPr sz="2000" spc="33">
                <a:latin typeface="Serifa Std 65 Bold"/>
                <a:ea typeface="Serifa Std 65 Bold"/>
                <a:cs typeface="Serifa Std 65 Bold"/>
                <a:sym typeface="Serifa Std 65 Bold"/>
              </a:defRPr>
            </a:pPr>
            <a:r>
              <a:t>Subject Line:</a:t>
            </a:r>
          </a:p>
          <a:p>
            <a:pPr>
              <a:defRPr sz="2000" spc="33"/>
            </a:pPr>
            <a:r>
              <a:t>Be heard, be counted. Design Census launches December 1, 2016</a:t>
            </a:r>
          </a:p>
          <a:p>
            <a:pPr>
              <a:defRPr sz="2000" spc="33"/>
            </a:pPr>
            <a:endParaRPr/>
          </a:p>
          <a:p>
            <a:pPr>
              <a:defRPr sz="2000" spc="33">
                <a:latin typeface="Serifa Std 65 Bold"/>
                <a:ea typeface="Serifa Std 65 Bold"/>
                <a:cs typeface="Serifa Std 65 Bold"/>
                <a:sym typeface="Serifa Std 65 Bold"/>
              </a:defRPr>
            </a:pPr>
            <a:r>
              <a:t>Body Copy:</a:t>
            </a:r>
          </a:p>
          <a:p>
            <a:pPr>
              <a:defRPr sz="2000" spc="33"/>
            </a:pPr>
            <a:r>
              <a:t>Google and AIGA are pleased to announce the inaugural Design Census—an open-source platform for understanding the complex economic, social, and cultural factors shaping the design practice today.</a:t>
            </a:r>
          </a:p>
          <a:p>
            <a:pPr>
              <a:defRPr sz="2000" spc="33"/>
            </a:pPr>
            <a:endParaRPr/>
          </a:p>
          <a:p>
            <a:pPr>
              <a:defRPr sz="2000" spc="33"/>
            </a:pPr>
            <a:r>
              <a:rPr>
                <a:latin typeface="Serifa Std 65 Bold"/>
                <a:ea typeface="Serifa Std 65 Bold"/>
                <a:cs typeface="Serifa Std 65 Bold"/>
                <a:sym typeface="Serifa Std 65 Bold"/>
              </a:rPr>
              <a:t>The census launches December 1 and closes December 16, 2016.</a:t>
            </a:r>
            <a:r>
              <a:t> Until then, get involved by joining the official census mailing list at </a:t>
            </a:r>
            <a:r>
              <a:rPr u="sng">
                <a:solidFill>
                  <a:srgbClr val="00AEEE"/>
                </a:solidFill>
                <a:hlinkClick r:id="rId3"/>
              </a:rPr>
              <a:t>designcensus.org</a:t>
            </a:r>
            <a:r>
              <a:t> to receive updates and information.</a:t>
            </a:r>
          </a:p>
          <a:p>
            <a:pPr>
              <a:defRPr sz="2000" spc="33"/>
            </a:pPr>
            <a:endParaRPr/>
          </a:p>
          <a:p>
            <a:pPr>
              <a:defRPr sz="2000" spc="33"/>
            </a:pPr>
            <a:r>
              <a:t>Over the years, AIGA has conducted a profession-defining design salary survey. This year, in partnership with Google, the survey is broadening its scope to capture information and insights beyond salary information—including work habits, lifestyle, education, professional development, and beyond. The 50-question survey, free and open to all, will take approximately 15 minutes. The collected results will empower the design community to take charge of its professional development and happiness.</a:t>
            </a:r>
          </a:p>
          <a:p>
            <a:pPr>
              <a:defRPr sz="2000" spc="33"/>
            </a:pPr>
            <a:endParaRPr/>
          </a:p>
          <a:p>
            <a:pPr>
              <a:defRPr sz="2000" spc="33"/>
            </a:pPr>
            <a:r>
              <a:t>The results will be published early next year, after which the design community will be invited once more to download, interpret, and visualize the open-source data. These will be displayed in an online gallery at </a:t>
            </a:r>
            <a:r>
              <a:rPr u="sng">
                <a:solidFill>
                  <a:srgbClr val="00AEEE"/>
                </a:solidFill>
                <a:hlinkClick r:id="rId3"/>
              </a:rPr>
              <a:t>designcensus.org</a:t>
            </a:r>
            <a:r>
              <a:rPr>
                <a:solidFill>
                  <a:srgbClr val="00AEEE"/>
                </a:solidFill>
              </a:rPr>
              <a:t> </a:t>
            </a:r>
            <a:r>
              <a:t>after January 10, 2017. </a:t>
            </a:r>
          </a:p>
          <a:p>
            <a:pPr>
              <a:defRPr sz="2000" spc="33"/>
            </a:pPr>
            <a:endParaRPr/>
          </a:p>
          <a:p>
            <a:pPr>
              <a:defRPr sz="2000" i="1" spc="33"/>
            </a:pPr>
            <a:r>
              <a:t>[Include some closing text, personalizing the context of this note with the importance of participation. Examples:</a:t>
            </a:r>
          </a:p>
          <a:p>
            <a:pPr>
              <a:defRPr sz="2000" i="1" spc="33"/>
            </a:pPr>
            <a:endParaRPr/>
          </a:p>
          <a:p>
            <a:pPr>
              <a:defRPr sz="2000" i="1" spc="33"/>
            </a:pPr>
            <a:r>
              <a:t>“We here at “BIG DESIGN AGENCY” or “BIG CREATIVE ASSOCIATION” are truly excited by the potential of this project.  Please consider participating in the survey today, and help the“BDA/BCA” community make an impact on this important work. Thank you.”]</a:t>
            </a:r>
          </a:p>
          <a:p>
            <a:pPr>
              <a:defRPr sz="2000" spc="33"/>
            </a:pPr>
            <a:endParaRPr/>
          </a:p>
          <a:p>
            <a:pPr>
              <a:defRPr sz="2000" spc="33"/>
            </a:pPr>
            <a:r>
              <a:rPr u="sng">
                <a:solidFill>
                  <a:srgbClr val="00AEEE"/>
                </a:solidFill>
                <a:hlinkClick r:id="rId3"/>
              </a:rPr>
              <a:t>designcensus.org</a:t>
            </a:r>
            <a:r>
              <a:t>, December 1–16, 2016</a:t>
            </a:r>
          </a:p>
        </p:txBody>
      </p:sp>
    </p:spTree>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p:nvPr/>
        </p:nvSpPr>
        <p:spPr>
          <a:xfrm>
            <a:off x="1389289" y="3031587"/>
            <a:ext cx="21046357" cy="9554795"/>
          </a:xfrm>
          <a:prstGeom prst="rect">
            <a:avLst/>
          </a:prstGeom>
          <a:ln w="12700">
            <a:miter lim="400000"/>
          </a:ln>
          <a:extLst>
            <a:ext uri="{C572A759-6A51-4108-AA02-DFA0A04FC94B}">
              <ma14:wrappingTextBoxFlag xmlns:ma14="http://schemas.microsoft.com/office/mac/drawingml/2011/main" val="1"/>
            </a:ext>
          </a:extLst>
        </p:spPr>
        <p:txBody>
          <a:bodyPr lIns="1384300" tIns="1384300" rIns="1384300" bIns="1384300" numCol="2" spcCol="1052317"/>
          <a:lstStyle/>
          <a:p>
            <a:pPr>
              <a:defRPr sz="2000" spc="33"/>
            </a:pPr>
            <a:r>
              <a:rPr>
                <a:latin typeface="Serifa Std 65 Bold"/>
                <a:ea typeface="Serifa Std 65 Bold"/>
                <a:cs typeface="Serifa Std 65 Bold"/>
                <a:sym typeface="Serifa Std 65 Bold"/>
              </a:rPr>
              <a:t>What</a:t>
            </a:r>
            <a:r>
              <a:t>: Design Census Day, an opportunity to host a fun, engaging event and rally your community to take the census together.</a:t>
            </a:r>
          </a:p>
          <a:p>
            <a:pPr>
              <a:defRPr sz="2000" spc="33"/>
            </a:pPr>
            <a:r>
              <a:t> </a:t>
            </a:r>
          </a:p>
          <a:p>
            <a:pPr>
              <a:defRPr sz="2000" spc="33"/>
            </a:pPr>
            <a:r>
              <a:rPr>
                <a:latin typeface="Serifa Std 65 Bold"/>
                <a:ea typeface="Serifa Std 65 Bold"/>
                <a:cs typeface="Serifa Std 65 Bold"/>
                <a:sym typeface="Serifa Std 65 Bold"/>
              </a:rPr>
              <a:t>Why:</a:t>
            </a:r>
            <a:r>
              <a:t> The more people participate, the richer the day will be for all. This is an easy way to activate designers and even begin brainstorming together about how to visualize the survey results.</a:t>
            </a:r>
          </a:p>
          <a:p>
            <a:pPr>
              <a:defRPr sz="2000" spc="33"/>
            </a:pPr>
            <a:r>
              <a:t> </a:t>
            </a:r>
          </a:p>
          <a:p>
            <a:pPr>
              <a:defRPr sz="2000" spc="33"/>
            </a:pPr>
            <a:r>
              <a:rPr>
                <a:latin typeface="Serifa Std 65 Bold"/>
                <a:ea typeface="Serifa Std 65 Bold"/>
                <a:cs typeface="Serifa Std 65 Bold"/>
                <a:sym typeface="Serifa Std 65 Bold"/>
              </a:rPr>
              <a:t>When:</a:t>
            </a:r>
            <a:r>
              <a:t> We’re suggesting Thursday, December 8, 2016. But please pick a date between December 1 and December 16 that works best for you and your team.</a:t>
            </a:r>
          </a:p>
          <a:p>
            <a:pPr>
              <a:defRPr sz="2000" spc="33"/>
            </a:pPr>
            <a:r>
              <a:t> </a:t>
            </a:r>
          </a:p>
          <a:p>
            <a:pPr>
              <a:defRPr sz="2000" spc="33"/>
            </a:pPr>
            <a:r>
              <a:rPr>
                <a:latin typeface="Serifa Std 65 Bold"/>
                <a:ea typeface="Serifa Std 65 Bold"/>
                <a:cs typeface="Serifa Std 65 Bold"/>
                <a:sym typeface="Serifa Std 65 Bold"/>
              </a:rPr>
              <a:t>How:</a:t>
            </a:r>
            <a:r>
              <a:t> Below are some ways to get creative and plan your event. The idea is to set time aside to take the 15-minute survey as a group.</a:t>
            </a:r>
          </a:p>
          <a:p>
            <a:pPr>
              <a:defRPr sz="2000" spc="33"/>
            </a:pPr>
            <a:r>
              <a:t> </a:t>
            </a:r>
          </a:p>
          <a:p>
            <a:pPr marL="197555" indent="-197555">
              <a:buSzPct val="75000"/>
              <a:buChar char="•"/>
              <a:defRPr sz="2000" spc="33"/>
            </a:pPr>
            <a:r>
              <a:t>Organize an informal breakfast at your office, company café, or local coffee shop</a:t>
            </a:r>
          </a:p>
          <a:p>
            <a:pPr marL="197555" indent="-197555">
              <a:buSzPct val="75000"/>
              <a:buChar char="•"/>
              <a:defRPr sz="2000" spc="33"/>
            </a:pPr>
            <a:r>
              <a:t>Turn it into a party activity at your chapter or office holiday social</a:t>
            </a:r>
          </a:p>
          <a:p>
            <a:pPr marL="197555" indent="-197555">
              <a:buSzPct val="75000"/>
              <a:buChar char="•"/>
              <a:defRPr sz="2000" spc="33"/>
            </a:pPr>
            <a:r>
              <a:t>Host it during your next monthly Drinks with Designers, Sunday Sketching, or Drink and Draw event</a:t>
            </a:r>
          </a:p>
          <a:p>
            <a:pPr marL="197555" indent="-197555">
              <a:buSzPct val="75000"/>
              <a:buChar char="•"/>
              <a:defRPr sz="2000" spc="33"/>
            </a:pPr>
            <a:r>
              <a:t>Set up a Design Census booth at your Holiday Maker’s Mart</a:t>
            </a:r>
          </a:p>
          <a:p>
            <a:pPr marL="197555" indent="-197555">
              <a:buSzPct val="75000"/>
              <a:buChar char="•"/>
              <a:defRPr sz="2000" spc="33"/>
            </a:pPr>
            <a:r>
              <a:t>Work it into a weekly team meeting or development event</a:t>
            </a:r>
          </a:p>
          <a:p>
            <a:pPr marL="197555" indent="-197555">
              <a:buSzPct val="75000"/>
              <a:buChar char="•"/>
              <a:defRPr sz="2000" spc="33"/>
            </a:pPr>
            <a:r>
              <a:t>And don’t forget to share your thoughts and snapshots on #designcensus16</a:t>
            </a:r>
          </a:p>
          <a:p>
            <a:pPr>
              <a:defRPr sz="2000" spc="33"/>
            </a:pPr>
            <a:endParaRPr/>
          </a:p>
          <a:p>
            <a:pPr>
              <a:defRPr sz="2000" spc="33"/>
            </a:pPr>
            <a:r>
              <a:rPr>
                <a:latin typeface="Serifa Std 65 Bold"/>
                <a:ea typeface="Serifa Std 65 Bold"/>
                <a:cs typeface="Serifa Std 65 Bold"/>
                <a:sym typeface="Serifa Std 65 Bold"/>
              </a:rPr>
              <a:t>Who: </a:t>
            </a:r>
            <a:r>
              <a:t>All designers, including leaders, managers, and supporters in the design profession.</a:t>
            </a:r>
          </a:p>
          <a:p>
            <a:pPr>
              <a:defRPr sz="2000" spc="33"/>
            </a:pPr>
            <a:r>
              <a:t> </a:t>
            </a:r>
          </a:p>
          <a:p>
            <a:pPr>
              <a:defRPr sz="2000" spc="33"/>
            </a:pPr>
            <a:r>
              <a:rPr>
                <a:latin typeface="Serifa Std 65 Bold"/>
                <a:ea typeface="Serifa Std 65 Bold"/>
                <a:cs typeface="Serifa Std 65 Bold"/>
                <a:sym typeface="Serifa Std 65 Bold"/>
              </a:rPr>
              <a:t>Where:</a:t>
            </a:r>
            <a:r>
              <a:t> Promote your event within your team and networks, and use #designcensus16 to share it on social media channels.</a:t>
            </a:r>
          </a:p>
        </p:txBody>
      </p:sp>
      <p:sp>
        <p:nvSpPr>
          <p:cNvPr id="60" name="Shape 60"/>
          <p:cNvSpPr/>
          <p:nvPr/>
        </p:nvSpPr>
        <p:spPr>
          <a:xfrm>
            <a:off x="903004" y="670321"/>
            <a:ext cx="22192470" cy="300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00000"/>
              </a:lnSpc>
              <a:spcBef>
                <a:spcPts val="0"/>
              </a:spcBef>
              <a:defRPr sz="6800" spc="-141">
                <a:latin typeface="+mn-lt"/>
                <a:ea typeface="+mn-ea"/>
                <a:cs typeface="+mn-cs"/>
                <a:sym typeface="GT Haptik Bold"/>
              </a:defRPr>
            </a:pPr>
            <a:r>
              <a:t>Marketing &amp; Communications Kit</a:t>
            </a:r>
          </a:p>
          <a:p>
            <a:pPr>
              <a:lnSpc>
                <a:spcPct val="100000"/>
              </a:lnSpc>
              <a:spcBef>
                <a:spcPts val="0"/>
              </a:spcBef>
              <a:defRPr sz="6100" spc="-127">
                <a:solidFill>
                  <a:srgbClr val="42C8B9"/>
                </a:solidFill>
                <a:latin typeface="+mn-lt"/>
                <a:ea typeface="+mn-ea"/>
                <a:cs typeface="+mn-cs"/>
                <a:sym typeface="GT Haptik Bold"/>
              </a:defRPr>
            </a:pPr>
            <a:r>
              <a:t>Design Census Day</a:t>
            </a:r>
          </a:p>
        </p:txBody>
      </p:sp>
      <p:pic>
        <p:nvPicPr>
          <p:cNvPr id="61" name="pasted-image.pdf"/>
          <p:cNvPicPr>
            <a:picLocks noChangeAspect="1"/>
          </p:cNvPicPr>
          <p:nvPr/>
        </p:nvPicPr>
        <p:blipFill>
          <a:blip r:embed="rId2">
            <a:extLst/>
          </a:blip>
          <a:stretch>
            <a:fillRect/>
          </a:stretch>
        </p:blipFill>
        <p:spPr>
          <a:xfrm>
            <a:off x="890232" y="11564853"/>
            <a:ext cx="3937001" cy="1258179"/>
          </a:xfrm>
          <a:prstGeom prst="rect">
            <a:avLst/>
          </a:prstGeom>
          <a:ln w="12700">
            <a:miter lim="400000"/>
          </a:ln>
        </p:spPr>
      </p:pic>
      <p:sp>
        <p:nvSpPr>
          <p:cNvPr id="62" name="Shape 62"/>
          <p:cNvSpPr/>
          <p:nvPr/>
        </p:nvSpPr>
        <p:spPr>
          <a:xfrm>
            <a:off x="976883" y="3273354"/>
            <a:ext cx="18832726"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228600">
              <a:lnSpc>
                <a:spcPct val="150000"/>
              </a:lnSpc>
              <a:spcBef>
                <a:spcPts val="0"/>
              </a:spcBef>
              <a:defRPr sz="3000" i="1" spc="-37">
                <a:solidFill>
                  <a:srgbClr val="00AEEE"/>
                </a:solidFill>
                <a:latin typeface="GT Haptik Regular"/>
                <a:ea typeface="GT Haptik Regular"/>
                <a:cs typeface="GT Haptik Regular"/>
                <a:sym typeface="GT Haptik Regular"/>
              </a:defRPr>
            </a:lvl1pPr>
          </a:lstStyle>
          <a:p>
            <a:r>
              <a:t>Increase participation with this simple get-together</a:t>
            </a:r>
          </a:p>
        </p:txBody>
      </p:sp>
    </p:spTree>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p:nvPr/>
        </p:nvSpPr>
        <p:spPr>
          <a:xfrm>
            <a:off x="903004" y="721121"/>
            <a:ext cx="22319073" cy="2044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00000"/>
              </a:lnSpc>
              <a:spcBef>
                <a:spcPts val="0"/>
              </a:spcBef>
              <a:defRPr sz="6800" spc="-141">
                <a:latin typeface="+mn-lt"/>
                <a:ea typeface="+mn-ea"/>
                <a:cs typeface="+mn-cs"/>
                <a:sym typeface="GT Haptik Bold"/>
              </a:defRPr>
            </a:pPr>
            <a:r>
              <a:t>Marketing &amp; Communications Kit</a:t>
            </a:r>
          </a:p>
          <a:p>
            <a:pPr>
              <a:lnSpc>
                <a:spcPct val="100000"/>
              </a:lnSpc>
              <a:spcBef>
                <a:spcPts val="0"/>
              </a:spcBef>
              <a:defRPr sz="6100" spc="-127">
                <a:solidFill>
                  <a:srgbClr val="EA2B8D"/>
                </a:solidFill>
                <a:latin typeface="+mn-lt"/>
                <a:ea typeface="+mn-ea"/>
                <a:cs typeface="+mn-cs"/>
                <a:sym typeface="GT Haptik Bold"/>
              </a:defRPr>
            </a:pPr>
            <a:r>
              <a:t>After the Survey (call for data visualization)</a:t>
            </a:r>
          </a:p>
        </p:txBody>
      </p:sp>
      <p:pic>
        <p:nvPicPr>
          <p:cNvPr id="65" name="pasted-image.pdf"/>
          <p:cNvPicPr>
            <a:picLocks noChangeAspect="1"/>
          </p:cNvPicPr>
          <p:nvPr/>
        </p:nvPicPr>
        <p:blipFill>
          <a:blip r:embed="rId2">
            <a:extLst/>
          </a:blip>
          <a:stretch>
            <a:fillRect/>
          </a:stretch>
        </p:blipFill>
        <p:spPr>
          <a:xfrm>
            <a:off x="890232" y="11564853"/>
            <a:ext cx="3937001" cy="1258179"/>
          </a:xfrm>
          <a:prstGeom prst="rect">
            <a:avLst/>
          </a:prstGeom>
          <a:ln w="12700">
            <a:miter lim="400000"/>
          </a:ln>
        </p:spPr>
      </p:pic>
      <p:sp>
        <p:nvSpPr>
          <p:cNvPr id="66" name="Shape 66"/>
          <p:cNvSpPr/>
          <p:nvPr/>
        </p:nvSpPr>
        <p:spPr>
          <a:xfrm>
            <a:off x="1389290" y="2945145"/>
            <a:ext cx="21270302" cy="10171564"/>
          </a:xfrm>
          <a:prstGeom prst="rect">
            <a:avLst/>
          </a:prstGeom>
          <a:ln w="12700">
            <a:miter lim="400000"/>
          </a:ln>
          <a:extLst>
            <a:ext uri="{C572A759-6A51-4108-AA02-DFA0A04FC94B}">
              <ma14:wrappingTextBoxFlag xmlns:ma14="http://schemas.microsoft.com/office/mac/drawingml/2011/main" val="1"/>
            </a:ext>
          </a:extLst>
        </p:spPr>
        <p:txBody>
          <a:bodyPr lIns="1384300" tIns="1384300" rIns="1384300" bIns="1384300" numCol="2" spcCol="1063515"/>
          <a:lstStyle/>
          <a:p>
            <a:pPr>
              <a:defRPr sz="2000" spc="33">
                <a:latin typeface="Serifa Std 65 Bold"/>
                <a:ea typeface="Serifa Std 65 Bold"/>
                <a:cs typeface="Serifa Std 65 Bold"/>
                <a:sym typeface="Serifa Std 65 Bold"/>
              </a:defRPr>
            </a:pPr>
            <a:r>
              <a:t>Subject Line:</a:t>
            </a:r>
          </a:p>
          <a:p>
            <a:pPr>
              <a:defRPr sz="2000" spc="33"/>
            </a:pPr>
            <a:r>
              <a:t>Help bring the Design Census to life</a:t>
            </a:r>
          </a:p>
          <a:p>
            <a:pPr>
              <a:defRPr sz="2000" spc="33"/>
            </a:pPr>
            <a:endParaRPr/>
          </a:p>
          <a:p>
            <a:pPr>
              <a:defRPr sz="2000" spc="33">
                <a:latin typeface="Serifa Std 65 Bold"/>
                <a:ea typeface="Serifa Std 65 Bold"/>
                <a:cs typeface="Serifa Std 65 Bold"/>
                <a:sym typeface="Serifa Std 65 Bold"/>
              </a:defRPr>
            </a:pPr>
            <a:r>
              <a:t>Body Copy:</a:t>
            </a:r>
          </a:p>
          <a:p>
            <a:pPr>
              <a:defRPr sz="2000" spc="33"/>
            </a:pPr>
            <a:r>
              <a:t>You’re invited to contribute to the Design Census 2016’s online gallery and help this groundbreaking data come alive.</a:t>
            </a:r>
          </a:p>
          <a:p>
            <a:pPr>
              <a:defRPr sz="2000" spc="33"/>
            </a:pPr>
            <a:endParaRPr/>
          </a:p>
          <a:p>
            <a:pPr>
              <a:defRPr sz="2000" spc="33"/>
            </a:pPr>
            <a:r>
              <a:t>The Design Census will collect comprehensive data from the design community during December. This innovative project, spearheaded by AIGA and Google, will share the results in an open data set for anyone to download, visualize, and publish their interpretations.</a:t>
            </a:r>
          </a:p>
          <a:p>
            <a:pPr>
              <a:defRPr sz="2000" spc="33"/>
            </a:pPr>
            <a:endParaRPr/>
          </a:p>
          <a:p>
            <a:pPr>
              <a:defRPr sz="2000" spc="33"/>
            </a:pPr>
            <a:r>
              <a:t>Here’s where you come in: The design community is uniquely poised to take this data and create visualizations, reports, illustrations, and other interpretations to be shared with the world. In early January, once the census data is available to the public, everyone is invited to submit interpretations of the data, which will be featured in an online gallery on </a:t>
            </a:r>
            <a:r>
              <a:rPr u="sng">
                <a:solidFill>
                  <a:srgbClr val="00AEEE"/>
                </a:solidFill>
                <a:hlinkClick r:id="rId3"/>
              </a:rPr>
              <a:t>designcensus.org</a:t>
            </a:r>
            <a:r>
              <a:t>. We want to see your ideas, thoughts, and takeaways from this census. </a:t>
            </a:r>
          </a:p>
          <a:p>
            <a:pPr>
              <a:defRPr sz="2000" spc="33"/>
            </a:pPr>
            <a:endParaRPr/>
          </a:p>
          <a:p>
            <a:pPr>
              <a:defRPr sz="2000" spc="33">
                <a:latin typeface="Serifa Std 65 Bold"/>
                <a:ea typeface="Serifa Std 65 Bold"/>
                <a:cs typeface="Serifa Std 65 Bold"/>
                <a:sym typeface="Serifa Std 65 Bold"/>
              </a:defRPr>
            </a:pPr>
            <a:r>
              <a:t>What do I do with this data?</a:t>
            </a:r>
          </a:p>
          <a:p>
            <a:pPr>
              <a:defRPr sz="2000" i="1" spc="33"/>
            </a:pPr>
            <a:r>
              <a:t>If you work in the field of infographics or data visualization, this is a chance to take raw information and create a visual representation of the data. For example, is there a creative way to display the range of salary numbers? Is there a fun way to represent how many cups of coffee the design community consumes? Have fun with these messages.</a:t>
            </a:r>
          </a:p>
          <a:p>
            <a:pPr>
              <a:defRPr sz="2000" spc="33"/>
            </a:pPr>
            <a:endParaRPr/>
          </a:p>
          <a:p>
            <a:pPr>
              <a:defRPr sz="2000" spc="33">
                <a:latin typeface="Serifa Std 65 Bold"/>
                <a:ea typeface="Serifa Std 65 Bold"/>
                <a:cs typeface="Serifa Std 65 Bold"/>
                <a:sym typeface="Serifa Std 65 Bold"/>
              </a:defRPr>
            </a:pPr>
            <a:r>
              <a:t>What if I don’t do infographics or data visualization?</a:t>
            </a:r>
          </a:p>
          <a:p>
            <a:pPr>
              <a:defRPr sz="2000" i="1" spc="33"/>
            </a:pPr>
            <a:r>
              <a:t>Don’t worry—there are so many stories to extract from the data, and even more ways to tell them. We’re also interested in commentary, essays, briefs, and other written interpretations of the data, as well as visual interpretations like a creative poster, diagram, series of charts, graph, or video.</a:t>
            </a:r>
          </a:p>
          <a:p>
            <a:pPr>
              <a:defRPr sz="2000" spc="33"/>
            </a:pPr>
            <a:endParaRPr/>
          </a:p>
          <a:p>
            <a:pPr>
              <a:defRPr sz="2000" spc="33">
                <a:latin typeface="Serifa Std 65 Bold"/>
                <a:ea typeface="Serifa Std 65 Bold"/>
                <a:cs typeface="Serifa Std 65 Bold"/>
                <a:sym typeface="Serifa Std 65 Bold"/>
              </a:defRPr>
            </a:pPr>
            <a:r>
              <a:t>How do I get involved?</a:t>
            </a:r>
          </a:p>
          <a:p>
            <a:pPr>
              <a:defRPr sz="2000" i="1" spc="33"/>
            </a:pPr>
            <a:r>
              <a:t>This is your invitation. If you’re interested, contact Frank Migliorelli (</a:t>
            </a:r>
            <a:r>
              <a:rPr u="sng">
                <a:solidFill>
                  <a:srgbClr val="00AEEE"/>
                </a:solidFill>
                <a:hlinkClick r:id="rId4"/>
              </a:rPr>
              <a:t>frank_migliorelli@aiga.org</a:t>
            </a:r>
            <a:r>
              <a:t>).</a:t>
            </a:r>
          </a:p>
          <a:p>
            <a:pPr>
              <a:defRPr sz="2000" i="1" spc="33"/>
            </a:pPr>
            <a:endParaRPr/>
          </a:p>
          <a:p>
            <a:pPr>
              <a:defRPr sz="2000" spc="33"/>
            </a:pPr>
            <a:r>
              <a:t>Thank you for your participation. We look forward to building a valuable resource for the global design community. </a:t>
            </a:r>
          </a:p>
        </p:txBody>
      </p:sp>
      <p:sp>
        <p:nvSpPr>
          <p:cNvPr id="67" name="Shape 67"/>
          <p:cNvSpPr/>
          <p:nvPr/>
        </p:nvSpPr>
        <p:spPr>
          <a:xfrm>
            <a:off x="976883" y="3273354"/>
            <a:ext cx="18832726"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228600">
              <a:lnSpc>
                <a:spcPct val="150000"/>
              </a:lnSpc>
              <a:spcBef>
                <a:spcPts val="0"/>
              </a:spcBef>
              <a:defRPr sz="3000" i="1" spc="-37">
                <a:solidFill>
                  <a:srgbClr val="00AEEE"/>
                </a:solidFill>
                <a:latin typeface="GT Haptik Regular"/>
                <a:ea typeface="GT Haptik Regular"/>
                <a:cs typeface="GT Haptik Regular"/>
                <a:sym typeface="GT Haptik Regular"/>
              </a:defRPr>
            </a:lvl1pPr>
          </a:lstStyle>
          <a:p>
            <a:r>
              <a:t>Use this suggested text in an email to your partners, members, or employees.</a:t>
            </a:r>
          </a:p>
        </p:txBody>
      </p:sp>
    </p:spTree>
  </p:cSld>
  <p:clrMapOvr>
    <a:masterClrMapping/>
  </p:clrMapOvr>
  <p:transition xmlns:p14="http://schemas.microsoft.com/office/powerpoint/2010/mai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T Haptik Bold"/>
        <a:ea typeface="GT Haptik Bold"/>
        <a:cs typeface="GT Haptik Bold"/>
      </a:majorFont>
      <a:minorFont>
        <a:latin typeface="GT Haptik Bold"/>
        <a:ea typeface="GT Haptik Bold"/>
        <a:cs typeface="GT Haptik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110000"/>
          </a:lnSpc>
          <a:spcBef>
            <a:spcPts val="500"/>
          </a:spcBef>
          <a:spcAft>
            <a:spcPts val="0"/>
          </a:spcAft>
          <a:buClrTx/>
          <a:buSzTx/>
          <a:buFontTx/>
          <a:buNone/>
          <a:tabLst/>
          <a:defRPr kumimoji="0" sz="2400" b="0" i="0" u="none" strike="noStrike" cap="none" spc="40" normalizeH="0" baseline="0">
            <a:ln>
              <a:noFill/>
            </a:ln>
            <a:solidFill>
              <a:srgbClr val="000000"/>
            </a:solidFill>
            <a:effectLst/>
            <a:uFillTx/>
            <a:latin typeface="Serifa Std 55 Roman"/>
            <a:ea typeface="Serifa Std 55 Roman"/>
            <a:cs typeface="Serifa Std 55 Roman"/>
            <a:sym typeface="Serifa Std 55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110000"/>
          </a:lnSpc>
          <a:spcBef>
            <a:spcPts val="500"/>
          </a:spcBef>
          <a:spcAft>
            <a:spcPts val="0"/>
          </a:spcAft>
          <a:buClrTx/>
          <a:buSzTx/>
          <a:buFontTx/>
          <a:buNone/>
          <a:tabLst/>
          <a:defRPr kumimoji="0" sz="2400" b="0" i="0" u="none" strike="noStrike" cap="none" spc="40" normalizeH="0" baseline="0">
            <a:ln>
              <a:noFill/>
            </a:ln>
            <a:solidFill>
              <a:srgbClr val="000000"/>
            </a:solidFill>
            <a:effectLst/>
            <a:uFillTx/>
            <a:latin typeface="Serifa Std 55 Roman"/>
            <a:ea typeface="Serifa Std 55 Roman"/>
            <a:cs typeface="Serifa Std 55 Roman"/>
            <a:sym typeface="Serifa Std 55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T Haptik Bold"/>
        <a:ea typeface="GT Haptik Bold"/>
        <a:cs typeface="GT Haptik Bold"/>
      </a:majorFont>
      <a:minorFont>
        <a:latin typeface="GT Haptik Bold"/>
        <a:ea typeface="GT Haptik Bold"/>
        <a:cs typeface="GT Haptik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110000"/>
          </a:lnSpc>
          <a:spcBef>
            <a:spcPts val="500"/>
          </a:spcBef>
          <a:spcAft>
            <a:spcPts val="0"/>
          </a:spcAft>
          <a:buClrTx/>
          <a:buSzTx/>
          <a:buFontTx/>
          <a:buNone/>
          <a:tabLst/>
          <a:defRPr kumimoji="0" sz="2400" b="0" i="0" u="none" strike="noStrike" cap="none" spc="40" normalizeH="0" baseline="0">
            <a:ln>
              <a:noFill/>
            </a:ln>
            <a:solidFill>
              <a:srgbClr val="000000"/>
            </a:solidFill>
            <a:effectLst/>
            <a:uFillTx/>
            <a:latin typeface="Serifa Std 55 Roman"/>
            <a:ea typeface="Serifa Std 55 Roman"/>
            <a:cs typeface="Serifa Std 55 Roman"/>
            <a:sym typeface="Serifa Std 55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110000"/>
          </a:lnSpc>
          <a:spcBef>
            <a:spcPts val="500"/>
          </a:spcBef>
          <a:spcAft>
            <a:spcPts val="0"/>
          </a:spcAft>
          <a:buClrTx/>
          <a:buSzTx/>
          <a:buFontTx/>
          <a:buNone/>
          <a:tabLst/>
          <a:defRPr kumimoji="0" sz="2400" b="0" i="0" u="none" strike="noStrike" cap="none" spc="40" normalizeH="0" baseline="0">
            <a:ln>
              <a:noFill/>
            </a:ln>
            <a:solidFill>
              <a:srgbClr val="000000"/>
            </a:solidFill>
            <a:effectLst/>
            <a:uFillTx/>
            <a:latin typeface="Serifa Std 55 Roman"/>
            <a:ea typeface="Serifa Std 55 Roman"/>
            <a:cs typeface="Serifa Std 55 Roman"/>
            <a:sym typeface="Serifa Std 55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2420</Words>
  <Application>Microsoft Macintosh PowerPoint</Application>
  <PresentationFormat>Custom</PresentationFormat>
  <Paragraphs>168</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Sophia Ahn</cp:lastModifiedBy>
  <cp:revision>1</cp:revision>
  <dcterms:modified xsi:type="dcterms:W3CDTF">2016-11-17T14:50:22Z</dcterms:modified>
</cp:coreProperties>
</file>